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61" r:id="rId4"/>
    <p:sldId id="259" r:id="rId5"/>
    <p:sldId id="260" r:id="rId6"/>
    <p:sldId id="266" r:id="rId7"/>
    <p:sldId id="257" r:id="rId8"/>
    <p:sldId id="267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034" autoAdjust="0"/>
  </p:normalViewPr>
  <p:slideViewPr>
    <p:cSldViewPr>
      <p:cViewPr varScale="1">
        <p:scale>
          <a:sx n="87" d="100"/>
          <a:sy n="87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9A7E1-E64A-44EC-9228-E868E6E8DA03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BD47F-2997-4332-9C5E-7A4C57025FC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pt-BR" b="1" dirty="0" smtClean="0">
                <a:latin typeface="Times New Roman"/>
                <a:cs typeface="Times New Roman"/>
              </a:rPr>
              <a:t>∆</a:t>
            </a:r>
            <a:r>
              <a:rPr lang="pt-BR" dirty="0" smtClean="0"/>
              <a:t>S= S – </a:t>
            </a:r>
            <a:r>
              <a:rPr lang="pt-BR" dirty="0" err="1" smtClean="0"/>
              <a:t>So</a:t>
            </a:r>
            <a:endParaRPr lang="pt-BR" dirty="0" smtClean="0"/>
          </a:p>
          <a:p>
            <a:r>
              <a:rPr lang="pt-BR" b="1" dirty="0" smtClean="0"/>
              <a:t>Intervalo de tempo</a:t>
            </a:r>
            <a:r>
              <a:rPr lang="pt-BR" dirty="0" smtClean="0"/>
              <a:t> -&gt; </a:t>
            </a:r>
            <a:r>
              <a:rPr lang="pt-BR" dirty="0" smtClean="0">
                <a:latin typeface="Times New Roman"/>
                <a:cs typeface="Times New Roman"/>
              </a:rPr>
              <a:t>∆t = t - to</a:t>
            </a:r>
            <a:endParaRPr lang="pt-BR" dirty="0" smtClean="0"/>
          </a:p>
          <a:p>
            <a:r>
              <a:rPr lang="pt-BR" b="1" dirty="0" smtClean="0"/>
              <a:t>Velocidade Média</a:t>
            </a:r>
            <a:r>
              <a:rPr lang="pt-BR" dirty="0" smtClean="0"/>
              <a:t> -&gt; </a:t>
            </a:r>
            <a:r>
              <a:rPr lang="pt-BR" dirty="0" err="1" smtClean="0">
                <a:latin typeface="Times New Roman"/>
                <a:cs typeface="Times New Roman"/>
              </a:rPr>
              <a:t>Vm</a:t>
            </a:r>
            <a:r>
              <a:rPr lang="pt-BR" dirty="0" smtClean="0">
                <a:latin typeface="Times New Roman"/>
                <a:cs typeface="Times New Roman"/>
              </a:rPr>
              <a:t> = </a:t>
            </a:r>
            <a:r>
              <a:rPr lang="pt-BR" b="1" dirty="0" smtClean="0">
                <a:latin typeface="Times New Roman"/>
                <a:cs typeface="Times New Roman"/>
              </a:rPr>
              <a:t>∆</a:t>
            </a:r>
            <a:r>
              <a:rPr lang="pt-BR" dirty="0" smtClean="0"/>
              <a:t>S/ </a:t>
            </a:r>
            <a:r>
              <a:rPr lang="pt-BR" dirty="0" smtClean="0">
                <a:latin typeface="Times New Roman"/>
                <a:cs typeface="Times New Roman"/>
              </a:rPr>
              <a:t>∆t 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35A6-16F2-408A-990C-96912DC86F93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BD47F-2997-4332-9C5E-7A4C57025FCB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19F51-4884-454E-8B5B-897CCB0F720B}" type="datetimeFigureOut">
              <a:rPr lang="pt-BR" smtClean="0"/>
              <a:pPr/>
              <a:t>01/08/2015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F4E40-4827-4AB1-BC7A-8FD5C89236E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491880" y="692696"/>
            <a:ext cx="5004048" cy="4248472"/>
          </a:xfrm>
        </p:spPr>
        <p:txBody>
          <a:bodyPr>
            <a:noAutofit/>
          </a:bodyPr>
          <a:lstStyle/>
          <a:p>
            <a:r>
              <a:rPr lang="pt-BR" sz="72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AULA</a:t>
            </a:r>
          </a:p>
          <a:p>
            <a:r>
              <a:rPr lang="pt-BR" sz="72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DE</a:t>
            </a:r>
          </a:p>
          <a:p>
            <a:r>
              <a:rPr lang="pt-BR" sz="72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FÍSICA</a:t>
            </a:r>
            <a:endParaRPr lang="pt-BR" sz="7200" b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6" name="Picture 2" descr="http://guiadoestudante.abril.com.br/blogs/divirta-estudando/files/2012/09/einste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3186081" cy="44644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6" name="Conector reto 5"/>
          <p:cNvCxnSpPr/>
          <p:nvPr/>
        </p:nvCxnSpPr>
        <p:spPr>
          <a:xfrm flipH="1">
            <a:off x="3779912" y="4653136"/>
            <a:ext cx="4752528" cy="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>
            <a:off x="7956376" y="476672"/>
            <a:ext cx="0" cy="4680520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scontent-b-mia.xx.fbcdn.net/hphotos-xpf1/v/t1.0-9/1625618_566075830155057_407594540_n.jpg?oh=d800ce21c3af180c894201ec7c70f897&amp;oe=547A81E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5157192"/>
            <a:ext cx="1200914" cy="115212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4" descr="https://scontent-a-mia.xx.fbcdn.net/hphotos-ash2/t1.0-9/12650_525306757563147_148223846_n.jpg"/>
          <p:cNvPicPr>
            <a:picLocks noChangeAspect="1" noChangeArrowheads="1"/>
          </p:cNvPicPr>
          <p:nvPr/>
        </p:nvPicPr>
        <p:blipFill>
          <a:blip r:embed="rId4" cstate="print"/>
          <a:srcRect t="20833" b="20632"/>
          <a:stretch>
            <a:fillRect/>
          </a:stretch>
        </p:blipFill>
        <p:spPr bwMode="auto">
          <a:xfrm>
            <a:off x="4016934" y="5157192"/>
            <a:ext cx="1968283" cy="115212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0" y="928670"/>
            <a:ext cx="7715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Atividades para Treinar</a:t>
            </a:r>
          </a:p>
          <a:p>
            <a:pPr algn="ctr"/>
            <a:endParaRPr lang="pt-BR" b="1" dirty="0" smtClean="0"/>
          </a:p>
          <a:p>
            <a:r>
              <a:rPr lang="pt-BR" b="1" dirty="0" smtClean="0"/>
              <a:t>     01)Um móvel percorre uma distancia de 200 km em 1 hora. Qual a sua velocidade media em Km/h?</a:t>
            </a:r>
          </a:p>
          <a:p>
            <a:pPr algn="ctr"/>
            <a:r>
              <a:rPr lang="pt-BR" b="1" dirty="0" smtClean="0"/>
              <a:t> </a:t>
            </a:r>
          </a:p>
          <a:p>
            <a:r>
              <a:rPr lang="pt-BR" b="1" dirty="0" smtClean="0"/>
              <a:t>     02)Uma partícula percorre 60 km com velocidade media de 36 km/h. Em quanto tempo faz este percurso?</a:t>
            </a:r>
          </a:p>
          <a:p>
            <a:endParaRPr lang="pt-BR" b="1" dirty="0" smtClean="0"/>
          </a:p>
        </p:txBody>
      </p:sp>
      <p:pic>
        <p:nvPicPr>
          <p:cNvPr id="5" name="Picture 2" descr="http://blogs.diariodepernambuco.com.br/esportes/wp-content/uploads/2011/09/02/Qu%C3%ADmica_FP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52"/>
            <a:ext cx="857256" cy="642942"/>
          </a:xfrm>
          <a:prstGeom prst="rect">
            <a:avLst/>
          </a:prstGeom>
          <a:noFill/>
        </p:spPr>
      </p:pic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1142976" y="357190"/>
            <a:ext cx="3986186" cy="857232"/>
          </a:xfrm>
        </p:spPr>
        <p:txBody>
          <a:bodyPr>
            <a:normAutofit/>
          </a:bodyPr>
          <a:lstStyle/>
          <a:p>
            <a:pPr algn="l"/>
            <a:r>
              <a:rPr lang="pt-BR" baseline="30000" dirty="0" smtClean="0">
                <a:solidFill>
                  <a:schemeClr val="bg1"/>
                </a:solidFill>
              </a:rPr>
              <a:t>  Física</a:t>
            </a:r>
            <a:endParaRPr lang="pt-BR" baseline="30000" dirty="0">
              <a:solidFill>
                <a:schemeClr val="bg1"/>
              </a:solidFill>
            </a:endParaRPr>
          </a:p>
        </p:txBody>
      </p:sp>
      <p:pic>
        <p:nvPicPr>
          <p:cNvPr id="8" name="Imagem 7" descr="One_Piece_cutout_by_dipset164.png"/>
          <p:cNvPicPr>
            <a:picLocks noChangeAspect="1"/>
          </p:cNvPicPr>
          <p:nvPr/>
        </p:nvPicPr>
        <p:blipFill>
          <a:blip r:embed="rId4" cstate="print"/>
          <a:srcRect b="40579"/>
          <a:stretch>
            <a:fillRect/>
          </a:stretch>
        </p:blipFill>
        <p:spPr>
          <a:xfrm>
            <a:off x="6072198" y="3429000"/>
            <a:ext cx="2819186" cy="2928958"/>
          </a:xfrm>
          <a:prstGeom prst="rect">
            <a:avLst/>
          </a:prstGeom>
        </p:spPr>
      </p:pic>
      <p:sp>
        <p:nvSpPr>
          <p:cNvPr id="9" name="Texto explicativo retangular com cantos arredondados 8"/>
          <p:cNvSpPr/>
          <p:nvPr/>
        </p:nvSpPr>
        <p:spPr>
          <a:xfrm>
            <a:off x="4857752" y="3143248"/>
            <a:ext cx="1857388" cy="1000132"/>
          </a:xfrm>
          <a:prstGeom prst="wedgeRoundRectCallout">
            <a:avLst>
              <a:gd name="adj1" fmla="val 42924"/>
              <a:gd name="adj2" fmla="val 669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O truque é nunca desistir! </a:t>
            </a:r>
            <a:endParaRPr lang="pt-B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144016" y="1196752"/>
            <a:ext cx="9108504" cy="28083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pt-BR" sz="2800" b="1" u="sng" dirty="0" smtClean="0">
                <a:latin typeface="Book Antiqua" pitchFamily="18" charset="0"/>
              </a:rPr>
              <a:t>Movimento Retilíneo Uniforme </a:t>
            </a:r>
            <a:r>
              <a:rPr lang="pt-BR" sz="2000" b="1" u="sng" dirty="0" smtClean="0">
                <a:latin typeface="Book Antiqua" pitchFamily="18" charset="0"/>
              </a:rPr>
              <a:t>(</a:t>
            </a:r>
            <a:r>
              <a:rPr lang="pt-BR" sz="2000" b="1" u="sng" dirty="0" err="1" smtClean="0">
                <a:latin typeface="Book Antiqua" pitchFamily="18" charset="0"/>
              </a:rPr>
              <a:t>M.R.</a:t>
            </a:r>
            <a:r>
              <a:rPr lang="pt-BR" sz="2000" b="1" u="sng" dirty="0" smtClean="0">
                <a:latin typeface="Book Antiqua" pitchFamily="18" charset="0"/>
              </a:rPr>
              <a:t>U)</a:t>
            </a:r>
            <a:r>
              <a:rPr lang="pt-BR" sz="20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</a:b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-velocidade constante; -trajetória é uma linha reta</a:t>
            </a:r>
            <a:b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</a:b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</a:br>
            <a:endParaRPr lang="pt-BR" sz="2800" b="1" dirty="0" smtClean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800" b="1" u="sng" dirty="0" smtClean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800" b="1" u="sng" dirty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0" y="44624"/>
            <a:ext cx="8892480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6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Movimento Retilíneo</a:t>
            </a:r>
            <a:endParaRPr kumimoji="0" lang="pt-BR" sz="60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5" name="Conector reto 4"/>
          <p:cNvCxnSpPr/>
          <p:nvPr/>
        </p:nvCxnSpPr>
        <p:spPr>
          <a:xfrm flipH="1">
            <a:off x="1331640" y="1052736"/>
            <a:ext cx="6624736" cy="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4" name="Picture 2" descr="http://3.bp.blogspot.com/-5WLKqrhx_E8/T2c8OSh90gI/AAAAAAAAcxc/I-1fSdHiC5M/s1600/vinteeu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359221"/>
            <a:ext cx="3456384" cy="1347164"/>
          </a:xfrm>
          <a:prstGeom prst="rect">
            <a:avLst/>
          </a:prstGeom>
          <a:noFill/>
        </p:spPr>
      </p:pic>
      <p:pic>
        <p:nvPicPr>
          <p:cNvPr id="11" name="Imagem 10" descr="sddssdd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2348880"/>
            <a:ext cx="3584798" cy="1438968"/>
          </a:xfrm>
          <a:prstGeom prst="rect">
            <a:avLst/>
          </a:prstGeom>
        </p:spPr>
      </p:pic>
      <p:pic>
        <p:nvPicPr>
          <p:cNvPr id="12" name="Imagem 11" descr="dddd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2204864"/>
            <a:ext cx="3440782" cy="1720391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0" y="4365104"/>
            <a:ext cx="97210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pt-BR" sz="2800" b="1" u="sng" dirty="0" smtClean="0">
                <a:latin typeface="Book Antiqua" pitchFamily="18" charset="0"/>
              </a:rPr>
              <a:t>Movimento Retilíneo Uniformemente Variado </a:t>
            </a:r>
            <a:r>
              <a:rPr lang="pt-BR" sz="2000" b="1" u="sng" dirty="0" smtClean="0">
                <a:latin typeface="Book Antiqua" pitchFamily="18" charset="0"/>
              </a:rPr>
              <a:t>(</a:t>
            </a:r>
            <a:r>
              <a:rPr lang="pt-BR" sz="2000" b="1" u="sng" dirty="0" err="1" smtClean="0">
                <a:latin typeface="Book Antiqua" pitchFamily="18" charset="0"/>
              </a:rPr>
              <a:t>M.R.U.</a:t>
            </a:r>
            <a:r>
              <a:rPr lang="pt-BR" sz="2000" b="1" u="sng" dirty="0" smtClean="0">
                <a:latin typeface="Book Antiqua" pitchFamily="18" charset="0"/>
              </a:rPr>
              <a:t>V) </a:t>
            </a:r>
            <a:r>
              <a:rPr lang="pt-BR" sz="20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</a:b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-velocidade NÃO é constante; -aceleração constante.</a:t>
            </a:r>
            <a:b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</a:br>
            <a: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/>
            </a:r>
            <a:br>
              <a:rPr lang="pt-BR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</a:br>
            <a:endParaRPr lang="pt-BR" sz="6600" b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 txBox="1">
            <a:spLocks/>
          </p:cNvSpPr>
          <p:nvPr/>
        </p:nvSpPr>
        <p:spPr>
          <a:xfrm>
            <a:off x="467544" y="764704"/>
            <a:ext cx="8496944" cy="48965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POSIÇÃO(S):</a:t>
            </a:r>
            <a:r>
              <a:rPr kumimoji="0" lang="pt-BR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Localização de um móvel.</a:t>
            </a:r>
            <a:endParaRPr kumimoji="0" lang="pt-BR" sz="2400" b="1" i="0" u="none" strike="noStrike" kern="1200" cap="none" spc="0" normalizeH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DESLOCAMENTO(</a:t>
            </a:r>
            <a:r>
              <a:rPr lang="el-GR" sz="3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S):</a:t>
            </a:r>
            <a:r>
              <a:rPr lang="pt-BR" sz="28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Diferença entre duas posições.</a:t>
            </a:r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INTERVALO DE TEMPO(</a:t>
            </a:r>
            <a:r>
              <a:rPr lang="el-GR" sz="3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t):</a:t>
            </a:r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lang="pt-BR" sz="2400" b="1" baseline="0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baseline="0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Canto dobrado 6"/>
          <p:cNvSpPr/>
          <p:nvPr/>
        </p:nvSpPr>
        <p:spPr>
          <a:xfrm>
            <a:off x="3059832" y="2852936"/>
            <a:ext cx="2304256" cy="720080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3203848" y="2996952"/>
            <a:ext cx="2376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S= S - </a:t>
            </a:r>
            <a:r>
              <a:rPr lang="pt-BR" sz="2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pt-BR" sz="2400" b="1" baseline="-25000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</a:t>
            </a:r>
            <a:r>
              <a:rPr lang="pt-BR" sz="24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8" name="Retângulo 7"/>
          <p:cNvSpPr/>
          <p:nvPr/>
        </p:nvSpPr>
        <p:spPr>
          <a:xfrm>
            <a:off x="5220072" y="2847824"/>
            <a:ext cx="3312368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l-G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 -&gt; Deslocamento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 -&gt; Posição final 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pt-BR" sz="16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pt-BR" sz="1600" b="1" baseline="-25000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</a:t>
            </a: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-&gt; Posição inicial</a:t>
            </a:r>
          </a:p>
          <a:p>
            <a:pPr marL="342900" lvl="0" indent="-342900">
              <a:spcBef>
                <a:spcPct val="20000"/>
              </a:spcBef>
            </a:pP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9" name="Canto dobrado 8"/>
          <p:cNvSpPr/>
          <p:nvPr/>
        </p:nvSpPr>
        <p:spPr>
          <a:xfrm>
            <a:off x="3203848" y="5085184"/>
            <a:ext cx="2304256" cy="720080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347864" y="5229200"/>
            <a:ext cx="201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t= t - t</a:t>
            </a:r>
            <a:r>
              <a:rPr lang="pt-BR" sz="2400" b="1" baseline="-25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</a:t>
            </a:r>
            <a:endParaRPr lang="pt-BR" sz="2400" dirty="0">
              <a:solidFill>
                <a:srgbClr val="FF0000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5580112" y="5013176"/>
            <a:ext cx="3312368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l-G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 -&gt; Intervalo de tempo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 -&gt; Tempo final 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pt-BR" sz="16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pt-BR" sz="1600" b="1" baseline="-25000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</a:t>
            </a: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-&gt; Tempo inicial</a:t>
            </a:r>
          </a:p>
          <a:p>
            <a:pPr marL="342900" lvl="0" indent="-342900">
              <a:spcBef>
                <a:spcPct val="20000"/>
              </a:spcBef>
            </a:pP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anto dobrado 36"/>
          <p:cNvSpPr/>
          <p:nvPr/>
        </p:nvSpPr>
        <p:spPr>
          <a:xfrm>
            <a:off x="2987824" y="4221088"/>
            <a:ext cx="1944216" cy="1008112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Subtítulo 2"/>
          <p:cNvSpPr txBox="1">
            <a:spLocks/>
          </p:cNvSpPr>
          <p:nvPr/>
        </p:nvSpPr>
        <p:spPr>
          <a:xfrm>
            <a:off x="251520" y="620688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VELOCIDADE MÉDIA(</a:t>
            </a:r>
            <a:r>
              <a:rPr lang="pt-BR" sz="32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</a:t>
            </a:r>
            <a:r>
              <a:rPr lang="pt-BR" sz="3200" b="1" baseline="-25000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)</a:t>
            </a:r>
            <a:endParaRPr kumimoji="0" lang="pt-BR" sz="2400" b="1" i="0" u="none" strike="noStrike" kern="1200" cap="none" spc="0" normalizeH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</a:pPr>
            <a:endParaRPr lang="pt-BR" sz="24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baseline="0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baseline="0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Canto dobrado 6"/>
          <p:cNvSpPr/>
          <p:nvPr/>
        </p:nvSpPr>
        <p:spPr>
          <a:xfrm>
            <a:off x="467544" y="1412776"/>
            <a:ext cx="1800200" cy="936104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-179512" y="2960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-179512" y="2960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1484784"/>
            <a:ext cx="1152525" cy="676275"/>
          </a:xfrm>
          <a:prstGeom prst="rect">
            <a:avLst/>
          </a:prstGeom>
          <a:noFill/>
        </p:spPr>
      </p:pic>
      <p:sp>
        <p:nvSpPr>
          <p:cNvPr id="18" name="Canto dobrado 17"/>
          <p:cNvSpPr/>
          <p:nvPr/>
        </p:nvSpPr>
        <p:spPr>
          <a:xfrm>
            <a:off x="539552" y="4293096"/>
            <a:ext cx="1800200" cy="86409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4365105"/>
            <a:ext cx="657225" cy="624254"/>
          </a:xfrm>
          <a:prstGeom prst="rect">
            <a:avLst/>
          </a:prstGeom>
          <a:noFill/>
        </p:spPr>
      </p:pic>
      <p:sp>
        <p:nvSpPr>
          <p:cNvPr id="22" name="Retângulo 21"/>
          <p:cNvSpPr/>
          <p:nvPr/>
        </p:nvSpPr>
        <p:spPr>
          <a:xfrm>
            <a:off x="755576" y="4479504"/>
            <a:ext cx="492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pt-BR" sz="2400" b="1" baseline="-25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</a:t>
            </a:r>
            <a:endParaRPr lang="pt-BR" sz="2400" dirty="0">
              <a:solidFill>
                <a:srgbClr val="FF0000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5543600" y="1412776"/>
            <a:ext cx="3600400" cy="528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</a:pPr>
            <a:r>
              <a:rPr lang="pt-BR" sz="1600" b="1" dirty="0" err="1" smtClean="0">
                <a:latin typeface="Courier New" pitchFamily="49" charset="0"/>
                <a:cs typeface="Courier New" pitchFamily="49" charset="0"/>
              </a:rPr>
              <a:t>V</a:t>
            </a:r>
            <a:r>
              <a:rPr lang="pt-BR" sz="1600" b="1" baseline="-25000" dirty="0" err="1" smtClean="0">
                <a:latin typeface="Courier New" pitchFamily="49" charset="0"/>
                <a:cs typeface="Courier New" pitchFamily="49" charset="0"/>
              </a:rPr>
              <a:t>m</a:t>
            </a:r>
            <a:r>
              <a:rPr lang="pt-BR" sz="1600" b="1" baseline="-25000" dirty="0" smtClean="0">
                <a:latin typeface="Courier New" pitchFamily="49" charset="0"/>
                <a:cs typeface="Courier New" pitchFamily="49" charset="0"/>
              </a:rPr>
              <a:t> ou</a:t>
            </a: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V -&gt; Velocidade Média</a:t>
            </a:r>
          </a:p>
          <a:p>
            <a:pPr marL="342900" indent="-342900" algn="just">
              <a:spcBef>
                <a:spcPct val="20000"/>
              </a:spcBef>
            </a:pP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S -&gt; Deslocamento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pt-BR" sz="1600" b="1" baseline="-25000" dirty="0" smtClean="0">
                <a:latin typeface="Courier New" pitchFamily="49" charset="0"/>
                <a:cs typeface="Courier New" pitchFamily="49" charset="0"/>
              </a:rPr>
              <a:t>m </a:t>
            </a: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-&gt; Aceleração Média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t -&gt; Intervalo de tempo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Δ</a:t>
            </a: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V -&gt; Velocidade média</a:t>
            </a:r>
          </a:p>
          <a:p>
            <a:pPr marL="342900" lvl="0" indent="-342900" algn="just">
              <a:spcBef>
                <a:spcPct val="20000"/>
              </a:spcBef>
            </a:pPr>
            <a:endParaRPr lang="pt-BR" sz="1600" b="1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 algn="just">
              <a:spcBef>
                <a:spcPct val="20000"/>
              </a:spcBef>
            </a:pP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V -&gt; Velocidade Final</a:t>
            </a:r>
          </a:p>
          <a:p>
            <a:pPr marL="342900" indent="-342900" algn="just">
              <a:spcBef>
                <a:spcPct val="20000"/>
              </a:spcBef>
            </a:pPr>
            <a:r>
              <a:rPr lang="pt-BR" sz="1600" b="1" dirty="0" err="1" smtClean="0">
                <a:latin typeface="Courier New" pitchFamily="49" charset="0"/>
                <a:cs typeface="Courier New" pitchFamily="49" charset="0"/>
              </a:rPr>
              <a:t>V</a:t>
            </a:r>
            <a:r>
              <a:rPr lang="pt-BR" sz="1600" b="1" baseline="-25000" dirty="0" err="1" smtClean="0">
                <a:latin typeface="Courier New" pitchFamily="49" charset="0"/>
                <a:cs typeface="Courier New" pitchFamily="49" charset="0"/>
              </a:rPr>
              <a:t>o</a:t>
            </a:r>
            <a:r>
              <a:rPr lang="pt-BR" sz="1600" dirty="0" smtClean="0"/>
              <a:t> </a:t>
            </a: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-&gt; Velocidade Inicial</a:t>
            </a:r>
          </a:p>
          <a:p>
            <a:pPr marL="342900" indent="-342900" algn="just">
              <a:spcBef>
                <a:spcPct val="20000"/>
              </a:spcBef>
            </a:pP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t -&gt; tempo final</a:t>
            </a:r>
          </a:p>
          <a:p>
            <a:pPr marL="342900" indent="-342900" algn="just">
              <a:spcBef>
                <a:spcPct val="20000"/>
              </a:spcBef>
            </a:pP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t</a:t>
            </a:r>
            <a:r>
              <a:rPr lang="pt-BR" sz="1600" b="1" baseline="-25000" dirty="0" smtClean="0">
                <a:latin typeface="Courier New" pitchFamily="49" charset="0"/>
                <a:cs typeface="Courier New" pitchFamily="49" charset="0"/>
              </a:rPr>
              <a:t>o</a:t>
            </a: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 -&gt; tempo inicial</a:t>
            </a:r>
          </a:p>
          <a:p>
            <a:pPr marL="342900" indent="-342900" algn="just">
              <a:spcBef>
                <a:spcPct val="20000"/>
              </a:spcBef>
            </a:pP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S -&gt; posição final</a:t>
            </a:r>
          </a:p>
          <a:p>
            <a:pPr marL="342900" indent="-342900" algn="just">
              <a:spcBef>
                <a:spcPct val="20000"/>
              </a:spcBef>
            </a:pPr>
            <a:r>
              <a:rPr lang="pt-BR" sz="1600" b="1" dirty="0" err="1" smtClean="0">
                <a:latin typeface="Courier New" pitchFamily="49" charset="0"/>
                <a:cs typeface="Courier New" pitchFamily="49" charset="0"/>
              </a:rPr>
              <a:t>S</a:t>
            </a:r>
            <a:r>
              <a:rPr lang="pt-BR" sz="1600" b="1" baseline="-25000" dirty="0" err="1" smtClean="0">
                <a:latin typeface="Courier New" pitchFamily="49" charset="0"/>
                <a:cs typeface="Courier New" pitchFamily="49" charset="0"/>
              </a:rPr>
              <a:t>o</a:t>
            </a:r>
            <a:r>
              <a:rPr lang="pt-BR" sz="1600" b="1" dirty="0" smtClean="0">
                <a:latin typeface="Courier New" pitchFamily="49" charset="0"/>
                <a:cs typeface="Courier New" pitchFamily="49" charset="0"/>
              </a:rPr>
              <a:t> -&gt; posição inicial</a:t>
            </a:r>
          </a:p>
          <a:p>
            <a:pPr marL="342900" indent="-342900" algn="just">
              <a:spcBef>
                <a:spcPct val="20000"/>
              </a:spcBef>
            </a:pPr>
            <a:endParaRPr lang="pt-BR" sz="1600" b="1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pt-BR" sz="1600" b="1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 algn="ctr">
              <a:spcBef>
                <a:spcPct val="20000"/>
              </a:spcBef>
            </a:pPr>
            <a:endParaRPr lang="pt-BR" sz="1600" b="1" dirty="0" smtClean="0">
              <a:latin typeface="Courier New" pitchFamily="49" charset="0"/>
              <a:cs typeface="Courier New" pitchFamily="49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pt-BR" sz="20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179512" y="2708920"/>
            <a:ext cx="50385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ACELERAÇÃO MÉDIA(a</a:t>
            </a:r>
            <a:r>
              <a:rPr lang="pt-BR" sz="3200" b="1" baseline="-25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</a:t>
            </a: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pt-BR" sz="3200" dirty="0"/>
          </a:p>
        </p:txBody>
      </p:sp>
      <p:sp>
        <p:nvSpPr>
          <p:cNvPr id="27" name="Retângulo 26"/>
          <p:cNvSpPr/>
          <p:nvPr/>
        </p:nvSpPr>
        <p:spPr>
          <a:xfrm>
            <a:off x="2987824" y="4293096"/>
            <a:ext cx="19442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pt-BR" b="1" baseline="-25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</a:t>
            </a:r>
            <a:r>
              <a:rPr lang="pt-BR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=  </a:t>
            </a:r>
            <a:r>
              <a:rPr lang="pt-BR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Vf</a:t>
            </a:r>
            <a:r>
              <a:rPr lang="pt-BR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pt-BR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</a:t>
            </a:r>
            <a:r>
              <a:rPr lang="pt-BR" b="1" baseline="-25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</a:t>
            </a:r>
            <a:endParaRPr lang="pt-BR" b="1" baseline="-2500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pt-BR" b="1" baseline="-25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pt-BR" sz="2400" b="1" baseline="-25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 -  to</a:t>
            </a:r>
            <a:endParaRPr lang="pt-BR" dirty="0">
              <a:solidFill>
                <a:srgbClr val="FF0000"/>
              </a:solidFill>
            </a:endParaRPr>
          </a:p>
        </p:txBody>
      </p:sp>
      <p:cxnSp>
        <p:nvCxnSpPr>
          <p:cNvPr id="32" name="Conector reto 31"/>
          <p:cNvCxnSpPr/>
          <p:nvPr/>
        </p:nvCxnSpPr>
        <p:spPr>
          <a:xfrm>
            <a:off x="5508104" y="764704"/>
            <a:ext cx="0" cy="482453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/>
          <p:cNvCxnSpPr/>
          <p:nvPr/>
        </p:nvCxnSpPr>
        <p:spPr>
          <a:xfrm>
            <a:off x="3563888" y="4725144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nto dobrado 40"/>
          <p:cNvSpPr/>
          <p:nvPr/>
        </p:nvSpPr>
        <p:spPr>
          <a:xfrm>
            <a:off x="2915816" y="1484784"/>
            <a:ext cx="2016224" cy="936104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2987824" y="1628800"/>
            <a:ext cx="19442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Vm</a:t>
            </a:r>
            <a:r>
              <a:rPr lang="pt-BR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=  S – </a:t>
            </a:r>
            <a:r>
              <a:rPr lang="pt-BR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pt-BR" b="1" baseline="-25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</a:t>
            </a:r>
            <a:endParaRPr lang="pt-BR" b="1" baseline="-2500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pt-BR" b="1" baseline="-25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pt-BR" sz="2400" b="1" baseline="-25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 -  to</a:t>
            </a:r>
            <a:endParaRPr lang="pt-BR" dirty="0">
              <a:solidFill>
                <a:srgbClr val="FF0000"/>
              </a:solidFill>
            </a:endParaRPr>
          </a:p>
        </p:txBody>
      </p:sp>
      <p:cxnSp>
        <p:nvCxnSpPr>
          <p:cNvPr id="43" name="Conector reto 42"/>
          <p:cNvCxnSpPr/>
          <p:nvPr/>
        </p:nvCxnSpPr>
        <p:spPr>
          <a:xfrm>
            <a:off x="3563888" y="2060848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ixaDeTexto 43"/>
          <p:cNvSpPr txBox="1"/>
          <p:nvPr/>
        </p:nvSpPr>
        <p:spPr>
          <a:xfrm>
            <a:off x="2339752" y="17635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OU</a:t>
            </a:r>
            <a:endParaRPr lang="pt-BR" dirty="0"/>
          </a:p>
        </p:txBody>
      </p:sp>
      <p:sp>
        <p:nvSpPr>
          <p:cNvPr id="45" name="CaixaDeTexto 44"/>
          <p:cNvSpPr txBox="1"/>
          <p:nvPr/>
        </p:nvSpPr>
        <p:spPr>
          <a:xfrm>
            <a:off x="2411760" y="458112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OU</a:t>
            </a:r>
            <a:endParaRPr lang="pt-B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http://img3.wikia.nocookie.net/__cb20130609055738/mugen/images/a/a5/SheldonCoop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8273" y="3717033"/>
            <a:ext cx="2355727" cy="3140968"/>
          </a:xfrm>
          <a:prstGeom prst="rect">
            <a:avLst/>
          </a:prstGeom>
          <a:noFill/>
        </p:spPr>
      </p:pic>
      <p:sp>
        <p:nvSpPr>
          <p:cNvPr id="3" name="Retângulo 2"/>
          <p:cNvSpPr/>
          <p:nvPr/>
        </p:nvSpPr>
        <p:spPr>
          <a:xfrm>
            <a:off x="611560" y="116632"/>
            <a:ext cx="4860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  <a:endParaRPr lang="pt-BR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4" name="Conector reto 3"/>
          <p:cNvCxnSpPr/>
          <p:nvPr/>
        </p:nvCxnSpPr>
        <p:spPr>
          <a:xfrm flipH="1">
            <a:off x="1115616" y="836712"/>
            <a:ext cx="6768752" cy="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ângulo 4"/>
          <p:cNvSpPr/>
          <p:nvPr/>
        </p:nvSpPr>
        <p:spPr>
          <a:xfrm>
            <a:off x="7956376" y="260648"/>
            <a:ext cx="4860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  <a:endParaRPr lang="pt-BR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899592" y="260648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3600" b="1" dirty="0" smtClean="0">
                <a:latin typeface="Courier New" pitchFamily="49" charset="0"/>
                <a:cs typeface="Courier New" pitchFamily="49" charset="0"/>
              </a:rPr>
              <a:t>Convertendo velocidades</a:t>
            </a:r>
            <a:endParaRPr lang="pt-BR" sz="44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259632" y="1412776"/>
            <a:ext cx="59046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pt-BR" sz="2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(Divide por 3,6)</a:t>
            </a:r>
          </a:p>
          <a:p>
            <a:pPr marL="342900" lvl="0" indent="-342900" algn="ctr">
              <a:spcBef>
                <a:spcPct val="20000"/>
              </a:spcBef>
            </a:pPr>
            <a:endParaRPr lang="pt-BR" sz="2000" b="1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 marL="342900" lvl="0" indent="-342900" algn="ctr">
              <a:spcBef>
                <a:spcPct val="20000"/>
              </a:spcBef>
            </a:pPr>
            <a:endParaRPr lang="pt-BR" sz="2000" b="1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latin typeface="Courier New" pitchFamily="49" charset="0"/>
                <a:cs typeface="Courier New" pitchFamily="49" charset="0"/>
              </a:rPr>
              <a:t>Km/h       </a:t>
            </a:r>
            <a:r>
              <a:rPr lang="pt-BR" sz="32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m/s 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pt-BR" sz="2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  <a:endParaRPr lang="pt-BR" b="1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 marL="342900" lvl="0" indent="-342900" algn="ctr">
              <a:spcBef>
                <a:spcPct val="20000"/>
              </a:spcBef>
            </a:pPr>
            <a:endParaRPr lang="pt-BR" sz="2400" b="1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 marL="342900" lvl="0" indent="-342900" algn="ctr">
              <a:spcBef>
                <a:spcPct val="20000"/>
              </a:spcBef>
            </a:pPr>
            <a:endParaRPr lang="pt-BR" sz="2400" b="1" dirty="0" smtClean="0">
              <a:latin typeface="Courier New" pitchFamily="49" charset="0"/>
              <a:cs typeface="Courier New" pitchFamily="49" charset="0"/>
              <a:sym typeface="Wingdings" pitchFamily="2" charset="2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m/s        Km/h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pt-BR" sz="32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pt-BR" sz="28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  <a:r>
              <a:rPr lang="pt-BR" sz="2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(Multiplica por 3,6)    </a:t>
            </a:r>
            <a:endParaRPr lang="pt-BR" sz="28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Seta em curva para baixo 7"/>
          <p:cNvSpPr/>
          <p:nvPr/>
        </p:nvSpPr>
        <p:spPr>
          <a:xfrm>
            <a:off x="2699792" y="1844824"/>
            <a:ext cx="3168352" cy="720080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Seta em curva para baixo 8"/>
          <p:cNvSpPr/>
          <p:nvPr/>
        </p:nvSpPr>
        <p:spPr>
          <a:xfrm rot="10800000" flipH="1">
            <a:off x="2771800" y="5013176"/>
            <a:ext cx="3024336" cy="576064"/>
          </a:xfrm>
          <a:prstGeom prst="curved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37.media.tumblr.com/tumblr_m9hi9x7l2m1r1mtsdo1_25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276872"/>
            <a:ext cx="1224136" cy="1431618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" name="Subtítulo 2"/>
          <p:cNvSpPr txBox="1">
            <a:spLocks/>
          </p:cNvSpPr>
          <p:nvPr/>
        </p:nvSpPr>
        <p:spPr>
          <a:xfrm>
            <a:off x="1331640" y="2708920"/>
            <a:ext cx="5976664" cy="14401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6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uLnTx/>
                <a:uFillTx/>
                <a:latin typeface="Book Antiqua" pitchFamily="18" charset="0"/>
                <a:ea typeface="+mn-ea"/>
                <a:cs typeface="+mn-cs"/>
              </a:rPr>
              <a:t>OBRIGADA!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"/>
            <a:ext cx="9144000" cy="632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pt-BR" sz="3200" b="1" dirty="0" smtClean="0">
                <a:latin typeface="Comic Sans MS" pitchFamily="66" charset="0"/>
                <a:cs typeface="Courier New" pitchFamily="49" charset="0"/>
                <a:sym typeface="Wingdings" pitchFamily="2" charset="2"/>
              </a:rPr>
              <a:t>Exercícios</a:t>
            </a:r>
          </a:p>
          <a:p>
            <a:pPr marL="342900" lvl="0" indent="-342900">
              <a:spcBef>
                <a:spcPct val="20000"/>
              </a:spcBef>
            </a:pPr>
            <a:r>
              <a:rPr lang="pt-BR" sz="1600" dirty="0" smtClean="0">
                <a:latin typeface="Comic Sans MS" pitchFamily="66" charset="0"/>
                <a:cs typeface="Courier New" pitchFamily="49" charset="0"/>
                <a:sym typeface="Wingdings" pitchFamily="2" charset="2"/>
              </a:rPr>
              <a:t>1- Escreva a velocidade de 108m/s em km/h.</a:t>
            </a:r>
          </a:p>
          <a:p>
            <a:pPr marL="342900" lvl="0" indent="-342900">
              <a:spcBef>
                <a:spcPct val="20000"/>
              </a:spcBef>
            </a:pPr>
            <a:endParaRPr lang="pt-BR" sz="1600" dirty="0" smtClean="0">
              <a:latin typeface="Comic Sans MS" pitchFamily="66" charset="0"/>
              <a:cs typeface="Courier New" pitchFamily="49" charset="0"/>
              <a:sym typeface="Wingdings" pitchFamily="2" charset="2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pt-BR" sz="1600" dirty="0" smtClean="0">
                <a:latin typeface="Comic Sans MS" pitchFamily="66" charset="0"/>
                <a:cs typeface="Courier New" pitchFamily="49" charset="0"/>
                <a:sym typeface="Wingdings" pitchFamily="2" charset="2"/>
              </a:rPr>
              <a:t>2- Escreva a velocidade de 360km/h em m/s</a:t>
            </a:r>
          </a:p>
          <a:p>
            <a:pPr marL="342900" lvl="0" indent="-342900">
              <a:spcBef>
                <a:spcPct val="20000"/>
              </a:spcBef>
            </a:pPr>
            <a:endParaRPr lang="pt-BR" sz="1600" dirty="0" smtClean="0">
              <a:latin typeface="Comic Sans MS" pitchFamily="66" charset="0"/>
              <a:cs typeface="Courier New" pitchFamily="49" charset="0"/>
              <a:sym typeface="Wingdings" pitchFamily="2" charset="2"/>
            </a:endParaRPr>
          </a:p>
          <a:p>
            <a:r>
              <a:rPr lang="pt-BR" sz="1600" dirty="0" smtClean="0">
                <a:latin typeface="Comic Sans MS" pitchFamily="66" charset="0"/>
              </a:rPr>
              <a:t>3. Calcule a aceleração média de um cavalo que terminou o percurso da corrida em 8 s, com velocidade média de 57,6km/h.</a:t>
            </a:r>
          </a:p>
          <a:p>
            <a:endParaRPr lang="pt-BR" sz="1600" dirty="0" smtClean="0">
              <a:latin typeface="Comic Sans MS" pitchFamily="66" charset="0"/>
            </a:endParaRPr>
          </a:p>
          <a:p>
            <a:r>
              <a:rPr lang="pt-BR" sz="1600" dirty="0" smtClean="0">
                <a:latin typeface="Comic Sans MS" pitchFamily="66" charset="0"/>
              </a:rPr>
              <a:t>4.Uma bicicleta partiu do tempo 5 segundos com uma velocidade de 10m/s. No tempo de 15 segundos chegou a uma velocidade de 30m/s. Qual foi a aceleração média?</a:t>
            </a:r>
          </a:p>
          <a:p>
            <a:endParaRPr lang="pt-BR" sz="1600" dirty="0" smtClean="0">
              <a:latin typeface="Comic Sans MS" pitchFamily="66" charset="0"/>
            </a:endParaRPr>
          </a:p>
          <a:p>
            <a:r>
              <a:rPr lang="pt-BR" sz="1600" dirty="0" smtClean="0">
                <a:latin typeface="Comic Sans MS" pitchFamily="66" charset="0"/>
              </a:rPr>
              <a:t>5. Um trem saiu do posto de viagem no km 10 de uma estação às 12h. E às 16h parou na estação no km 90. Calcule:</a:t>
            </a:r>
          </a:p>
          <a:p>
            <a:r>
              <a:rPr lang="pt-BR" sz="1600" dirty="0" smtClean="0">
                <a:latin typeface="Comic Sans MS" pitchFamily="66" charset="0"/>
              </a:rPr>
              <a:t>- o deslocamento.</a:t>
            </a:r>
          </a:p>
          <a:p>
            <a:r>
              <a:rPr lang="pt-BR" sz="1600" dirty="0" smtClean="0">
                <a:latin typeface="Comic Sans MS" pitchFamily="66" charset="0"/>
              </a:rPr>
              <a:t>- o tempo gasto neste percurso.</a:t>
            </a:r>
          </a:p>
          <a:p>
            <a:r>
              <a:rPr lang="pt-BR" sz="1600" dirty="0" smtClean="0">
                <a:latin typeface="Comic Sans MS" pitchFamily="66" charset="0"/>
              </a:rPr>
              <a:t> - a velocidade média. </a:t>
            </a:r>
          </a:p>
          <a:p>
            <a:endParaRPr lang="pt-BR" sz="1600" dirty="0" smtClean="0">
              <a:latin typeface="Comic Sans MS" pitchFamily="66" charset="0"/>
            </a:endParaRPr>
          </a:p>
          <a:p>
            <a:r>
              <a:rPr lang="pt-BR" sz="1600" dirty="0" smtClean="0">
                <a:latin typeface="Comic Sans MS" pitchFamily="66" charset="0"/>
              </a:rPr>
              <a:t>6. Um trem saiu do posto de viagem no km 30 de uma estação às 6h. E às 14h parou na estação no km 70. Calcule:</a:t>
            </a:r>
          </a:p>
          <a:p>
            <a:r>
              <a:rPr lang="pt-BR" sz="1600" dirty="0" smtClean="0">
                <a:latin typeface="Comic Sans MS" pitchFamily="66" charset="0"/>
              </a:rPr>
              <a:t>- o deslocamento.</a:t>
            </a:r>
          </a:p>
          <a:p>
            <a:r>
              <a:rPr lang="pt-BR" sz="1600" dirty="0" smtClean="0">
                <a:latin typeface="Comic Sans MS" pitchFamily="66" charset="0"/>
              </a:rPr>
              <a:t>- o tempo gasto neste percurso.</a:t>
            </a:r>
          </a:p>
          <a:p>
            <a:r>
              <a:rPr lang="pt-BR" sz="1600" dirty="0" smtClean="0">
                <a:latin typeface="Comic Sans MS" pitchFamily="66" charset="0"/>
              </a:rPr>
              <a:t> - a velocidade média.</a:t>
            </a:r>
          </a:p>
          <a:p>
            <a:r>
              <a:rPr lang="pt-BR" dirty="0" smtClean="0"/>
              <a:t> </a:t>
            </a:r>
            <a:endParaRPr lang="pt-BR" dirty="0" smtClean="0">
              <a:latin typeface="Comic Sans MS" pitchFamily="66" charset="0"/>
              <a:cs typeface="Courier New" pitchFamily="49" charset="0"/>
              <a:sym typeface="Wingdings" pitchFamily="2" charset="2"/>
            </a:endParaRPr>
          </a:p>
        </p:txBody>
      </p:sp>
      <p:pic>
        <p:nvPicPr>
          <p:cNvPr id="1026" name="Picture 2" descr="http://www.garotasgeeks.com/wp-content/uploads/2014/11/paper-tow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45609">
            <a:off x="6487015" y="5351732"/>
            <a:ext cx="1725269" cy="1149029"/>
          </a:xfrm>
          <a:prstGeom prst="foldedCorner">
            <a:avLst>
              <a:gd name="adj" fmla="val 46850"/>
            </a:avLst>
          </a:prstGeom>
          <a:noFill/>
          <a:ln w="38100"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383</Words>
  <Application>Microsoft Office PowerPoint</Application>
  <PresentationFormat>Apresentação na tela (4:3)</PresentationFormat>
  <Paragraphs>102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Slide 1</vt:lpstr>
      <vt:lpstr>  Física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JAPABID</dc:creator>
  <cp:lastModifiedBy>JAPABID</cp:lastModifiedBy>
  <cp:revision>64</cp:revision>
  <dcterms:created xsi:type="dcterms:W3CDTF">2014-08-13T22:55:23Z</dcterms:created>
  <dcterms:modified xsi:type="dcterms:W3CDTF">2015-08-01T17:46:34Z</dcterms:modified>
</cp:coreProperties>
</file>