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2" r:id="rId7"/>
    <p:sldId id="261" r:id="rId8"/>
    <p:sldId id="263" r:id="rId9"/>
    <p:sldId id="264" r:id="rId10"/>
    <p:sldId id="266" r:id="rId11"/>
    <p:sldId id="265"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09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11/16/2011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11/16/2011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11/16/2011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11/16/2011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11/16/2011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11/16/2011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11/16/2011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11/16/2011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11/16/2011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0" y="345594"/>
            <a:ext cx="5029200" cy="1486488"/>
          </a:xfrm>
        </p:spPr>
        <p:txBody>
          <a:bodyPr>
            <a:normAutofit/>
          </a:bodyPr>
          <a:lstStyle/>
          <a:p>
            <a:pPr algn="r" rtl="1"/>
            <a:r>
              <a:rPr lang="ar-SY" sz="6600" dirty="0" smtClean="0"/>
              <a:t>السموم المعدنية</a:t>
            </a:r>
            <a:endParaRPr lang="en-US" sz="6600" dirty="0"/>
          </a:p>
        </p:txBody>
      </p:sp>
      <p:sp>
        <p:nvSpPr>
          <p:cNvPr id="3" name="Subtitle 2"/>
          <p:cNvSpPr>
            <a:spLocks noGrp="1"/>
          </p:cNvSpPr>
          <p:nvPr>
            <p:ph type="subTitle" idx="1"/>
          </p:nvPr>
        </p:nvSpPr>
        <p:spPr>
          <a:xfrm>
            <a:off x="3810000" y="1828800"/>
            <a:ext cx="5029200" cy="2209800"/>
          </a:xfrm>
        </p:spPr>
        <p:txBody>
          <a:bodyPr>
            <a:normAutofit/>
          </a:bodyPr>
          <a:lstStyle/>
          <a:p>
            <a:pPr algn="r" rtl="1"/>
            <a:r>
              <a:rPr lang="ar-SY" sz="4800" dirty="0" smtClean="0"/>
              <a:t>مادة علم السموم </a:t>
            </a:r>
          </a:p>
          <a:p>
            <a:pPr algn="r" rtl="1"/>
            <a:endParaRPr lang="ar-SY" dirty="0" smtClean="0"/>
          </a:p>
          <a:p>
            <a:pPr algn="r" rtl="1"/>
            <a:r>
              <a:rPr lang="ar-SY" sz="3500" dirty="0" smtClean="0"/>
              <a:t>الدكتور جورج فرح</a:t>
            </a:r>
            <a:endParaRPr lang="en-US" sz="35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t>طبيعة </a:t>
            </a:r>
            <a:r>
              <a:rPr lang="ar-SY" dirty="0" smtClean="0"/>
              <a:t>التسمم</a:t>
            </a:r>
            <a:br>
              <a:rPr lang="ar-SY" dirty="0" smtClean="0"/>
            </a:br>
            <a:r>
              <a:rPr lang="ar-SY" dirty="0" smtClean="0"/>
              <a:t> </a:t>
            </a:r>
            <a:r>
              <a:rPr lang="en-US" dirty="0" smtClean="0"/>
              <a:t>Type Of </a:t>
            </a:r>
            <a:r>
              <a:rPr lang="en-US" dirty="0" smtClean="0"/>
              <a:t>Intoxication</a:t>
            </a:r>
            <a:endParaRPr lang="en-US" dirty="0"/>
          </a:p>
        </p:txBody>
      </p:sp>
      <p:sp>
        <p:nvSpPr>
          <p:cNvPr id="3" name="Content Placeholder 2"/>
          <p:cNvSpPr>
            <a:spLocks noGrp="1"/>
          </p:cNvSpPr>
          <p:nvPr>
            <p:ph idx="1"/>
          </p:nvPr>
        </p:nvSpPr>
        <p:spPr>
          <a:xfrm>
            <a:off x="1371600" y="1752600"/>
            <a:ext cx="7498080" cy="4800600"/>
          </a:xfrm>
        </p:spPr>
        <p:txBody>
          <a:bodyPr/>
          <a:lstStyle/>
          <a:p>
            <a:pPr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أولاً - التسمم المزمن: </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dirty="0" smtClean="0"/>
              <a:t>يدخل عن طريق جهاز التنفس وخاصة عند العمال وبهذا يؤدي إلى تسممات مزمنة.</a:t>
            </a:r>
            <a:endParaRPr lang="en-US" dirty="0" smtClean="0"/>
          </a:p>
          <a:p>
            <a:pPr lvl="0" algn="r" rtl="1"/>
            <a:r>
              <a:rPr lang="ar-SY" dirty="0" smtClean="0"/>
              <a:t>تدخل أملاحه أيضاً عن طريق جهاز الهضم وإمتصاصه يعتمد على وجود الزنك والكالسيوم والبروتينات ووجودها يؤخر الامتصاص.</a:t>
            </a:r>
            <a:endParaRPr lang="en-US" dirty="0" smtClean="0"/>
          </a:p>
          <a:p>
            <a:pPr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ثانياً - التسمم الحاد الاجرامي والجنائي:</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dirty="0" smtClean="0"/>
              <a:t>نادر جداً مقارنة مع التسمم بالزرنيخ وأغلب التسممات به هي تسممات مزمنة.</a:t>
            </a:r>
            <a:endParaRPr lang="en-US" dirty="0"/>
          </a:p>
        </p:txBody>
      </p:sp>
      <p:sp>
        <p:nvSpPr>
          <p:cNvPr id="4" name="TextBox 3"/>
          <p:cNvSpPr txBox="1"/>
          <p:nvPr/>
        </p:nvSpPr>
        <p:spPr>
          <a:xfrm>
            <a:off x="76200" y="228600"/>
            <a:ext cx="25146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
        <p:nvSpPr>
          <p:cNvPr id="3" name="Content Placeholder 2"/>
          <p:cNvSpPr>
            <a:spLocks noGrp="1"/>
          </p:cNvSpPr>
          <p:nvPr>
            <p:ph idx="1"/>
          </p:nvPr>
        </p:nvSpPr>
        <p:spPr>
          <a:xfrm>
            <a:off x="1371600" y="1752600"/>
            <a:ext cx="7498080" cy="4800600"/>
          </a:xfrm>
        </p:spPr>
        <p:txBody>
          <a:bodyPr>
            <a:normAutofit fontScale="85000" lnSpcReduction="20000"/>
          </a:bodyPr>
          <a:lstStyle/>
          <a:p>
            <a:pPr lvl="0" algn="r" rtl="1"/>
            <a:r>
              <a:rPr lang="ar-SY" dirty="0" smtClean="0">
                <a:latin typeface="Calibri" pitchFamily="34" charset="0"/>
                <a:cs typeface="Traditional Arabic" pitchFamily="18" charset="-78"/>
              </a:rPr>
              <a:t>بعد وصوله إلى الدم يتثبت داخل </a:t>
            </a: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pitchFamily="34" charset="0"/>
                <a:cs typeface="Traditional Arabic" pitchFamily="18" charset="-78"/>
              </a:rPr>
              <a:t>الكريات الحمر </a:t>
            </a:r>
            <a:r>
              <a:rPr lang="ar-SY" dirty="0" smtClean="0">
                <a:latin typeface="Calibri" pitchFamily="34" charset="0"/>
                <a:cs typeface="Traditional Arabic" pitchFamily="18" charset="-78"/>
              </a:rPr>
              <a:t>على الهيموغلوبين وفي النسج يتحد مع البروتينات وخصوصاً الحاوية على </a:t>
            </a:r>
            <a:r>
              <a:rPr lang="en-US" dirty="0" smtClean="0">
                <a:latin typeface="Calibri" pitchFamily="34" charset="0"/>
                <a:cs typeface="Calibri" pitchFamily="34" charset="0"/>
              </a:rPr>
              <a:t>– SH</a:t>
            </a:r>
            <a:r>
              <a:rPr lang="ar-SY" dirty="0" smtClean="0">
                <a:latin typeface="Calibri" pitchFamily="34" charset="0"/>
                <a:cs typeface="Traditional Arabic" pitchFamily="18" charset="-78"/>
              </a:rPr>
              <a:t> مثل معظم الشوارد المعدنية.</a:t>
            </a:r>
            <a:endParaRPr lang="en-US" dirty="0" smtClean="0">
              <a:latin typeface="Calibri" pitchFamily="34" charset="0"/>
              <a:cs typeface="Calibri" pitchFamily="34" charset="0"/>
            </a:endParaRPr>
          </a:p>
          <a:p>
            <a:pPr lvl="0" algn="r" rtl="1"/>
            <a:r>
              <a:rPr lang="ar-SY" dirty="0" smtClean="0">
                <a:latin typeface="Calibri" pitchFamily="34" charset="0"/>
                <a:cs typeface="Traditional Arabic" pitchFamily="18" charset="-78"/>
              </a:rPr>
              <a:t>له دور منافس </a:t>
            </a:r>
            <a:r>
              <a:rPr lang="ar-SY"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itchFamily="34" charset="0"/>
                <a:cs typeface="Traditional Arabic" pitchFamily="18" charset="-78"/>
              </a:rPr>
              <a:t>للتوتياء </a:t>
            </a:r>
            <a:r>
              <a:rPr lang="ar-SY" dirty="0" smtClean="0">
                <a:latin typeface="Calibri" pitchFamily="34" charset="0"/>
                <a:cs typeface="Traditional Arabic" pitchFamily="18" charset="-78"/>
              </a:rPr>
              <a:t>حيث يحل محلها مما يؤدي إلى تبدل في وظيفة الخمائر الحاوية في تركيبها التوتياء.</a:t>
            </a:r>
            <a:endParaRPr lang="en-US" dirty="0" smtClean="0">
              <a:latin typeface="Calibri" pitchFamily="34" charset="0"/>
              <a:cs typeface="Calibri" pitchFamily="34" charset="0"/>
            </a:endParaRPr>
          </a:p>
          <a:p>
            <a:pPr lvl="0" algn="r" rtl="1"/>
            <a:r>
              <a:rPr lang="ar-SY" dirty="0" smtClean="0">
                <a:latin typeface="Calibri" pitchFamily="34" charset="0"/>
                <a:cs typeface="Traditional Arabic" pitchFamily="18" charset="-78"/>
              </a:rPr>
              <a:t>كما يسبب تلين العظام لأنه يحل محل </a:t>
            </a:r>
            <a:r>
              <a:rPr lang="ar-SY"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alibri" pitchFamily="34" charset="0"/>
                <a:cs typeface="Traditional Arabic" pitchFamily="18" charset="-78"/>
              </a:rPr>
              <a:t>الكالسيوم </a:t>
            </a:r>
            <a:r>
              <a:rPr lang="ar-SY" dirty="0" smtClean="0">
                <a:latin typeface="Calibri" pitchFamily="34" charset="0"/>
                <a:cs typeface="Traditional Arabic" pitchFamily="18" charset="-78"/>
              </a:rPr>
              <a:t>في العظام.</a:t>
            </a:r>
            <a:endParaRPr lang="en-US" dirty="0" smtClean="0">
              <a:latin typeface="Calibri" pitchFamily="34" charset="0"/>
              <a:cs typeface="Calibri" pitchFamily="34" charset="0"/>
            </a:endParaRPr>
          </a:p>
          <a:p>
            <a:pPr lvl="0" algn="r" rtl="1"/>
            <a:r>
              <a:rPr lang="ar-SY" dirty="0" smtClean="0">
                <a:latin typeface="Calibri" pitchFamily="34" charset="0"/>
                <a:cs typeface="Traditional Arabic" pitchFamily="18" charset="-78"/>
              </a:rPr>
              <a:t>يتراكم في الكبد والكلية وذلك باتحاده مع بروتين </a:t>
            </a:r>
            <a:r>
              <a:rPr lang="en-US" b="1" dirty="0" err="1" smtClean="0">
                <a:latin typeface="Calibri" pitchFamily="34" charset="0"/>
                <a:cs typeface="Calibri" pitchFamily="34" charset="0"/>
              </a:rPr>
              <a:t>Metalothionin</a:t>
            </a:r>
            <a:r>
              <a:rPr lang="ar-SY" dirty="0" smtClean="0">
                <a:latin typeface="Calibri" pitchFamily="34" charset="0"/>
                <a:cs typeface="Traditional Arabic" pitchFamily="18" charset="-78"/>
              </a:rPr>
              <a:t> الغني بزمرة </a:t>
            </a:r>
            <a:r>
              <a:rPr lang="en-US" dirty="0" smtClean="0">
                <a:latin typeface="Calibri" pitchFamily="34" charset="0"/>
                <a:cs typeface="Calibri" pitchFamily="34" charset="0"/>
              </a:rPr>
              <a:t>– SH</a:t>
            </a:r>
            <a:r>
              <a:rPr lang="ar-SY" dirty="0" smtClean="0">
                <a:latin typeface="Calibri" pitchFamily="34" charset="0"/>
                <a:cs typeface="Traditional Arabic" pitchFamily="18" charset="-78"/>
              </a:rPr>
              <a:t> والحاوي على 61 حمض أميني منها 20 حمض سيستئين الذي يحوي زمرة </a:t>
            </a:r>
            <a:r>
              <a:rPr lang="en-US" dirty="0" smtClean="0">
                <a:latin typeface="Calibri" pitchFamily="34" charset="0"/>
                <a:cs typeface="Calibri" pitchFamily="34" charset="0"/>
              </a:rPr>
              <a:t>– SH</a:t>
            </a:r>
            <a:r>
              <a:rPr lang="ar-SY" dirty="0" smtClean="0">
                <a:latin typeface="Calibri" pitchFamily="34" charset="0"/>
                <a:cs typeface="Traditional Arabic" pitchFamily="18" charset="-78"/>
              </a:rPr>
              <a:t> لها دور هام في حماية الجسم من التسمم بالشوارد المعدنية.</a:t>
            </a:r>
            <a:endParaRPr lang="en-US" dirty="0" smtClean="0">
              <a:latin typeface="Calibri" pitchFamily="34" charset="0"/>
              <a:cs typeface="Calibri" pitchFamily="34" charset="0"/>
            </a:endParaRPr>
          </a:p>
          <a:p>
            <a:pPr lvl="0" algn="r" rtl="1"/>
            <a:r>
              <a:rPr lang="ar-SY" b="1" u="sng" dirty="0" smtClean="0">
                <a:latin typeface="Calibri" pitchFamily="34" charset="0"/>
                <a:cs typeface="Traditional Arabic" pitchFamily="18" charset="-78"/>
              </a:rPr>
              <a:t>طرحه</a:t>
            </a:r>
            <a:r>
              <a:rPr lang="ar-SY" dirty="0" smtClean="0">
                <a:latin typeface="Calibri" pitchFamily="34" charset="0"/>
                <a:cs typeface="Traditional Arabic" pitchFamily="18" charset="-78"/>
              </a:rPr>
              <a:t> من الجسم يكاد أن يكون معدوماً وتظهر أعراض التسمم المزمن بعد فترة طويلة تقارب العشر سنوات.</a:t>
            </a:r>
            <a:endParaRPr lang="en-US" dirty="0" smtClean="0">
              <a:latin typeface="Calibri" pitchFamily="34" charset="0"/>
              <a:cs typeface="Calibri" pitchFamily="34" charset="0"/>
            </a:endParaRPr>
          </a:p>
          <a:p>
            <a:pPr lvl="0" algn="r" rtl="1"/>
            <a:r>
              <a:rPr lang="ar-SY" dirty="0" smtClean="0">
                <a:latin typeface="Calibri" pitchFamily="34" charset="0"/>
                <a:cs typeface="Traditional Arabic" pitchFamily="18" charset="-78"/>
              </a:rPr>
              <a:t>وتتجلى السمية باختلال </a:t>
            </a:r>
            <a:r>
              <a:rPr lang="ar-SY" b="1" dirty="0" smtClean="0">
                <a:solidFill>
                  <a:schemeClr val="accent3">
                    <a:lumMod val="75000"/>
                  </a:schemeClr>
                </a:solidFill>
                <a:latin typeface="Calibri" pitchFamily="34" charset="0"/>
                <a:cs typeface="Traditional Arabic" pitchFamily="18" charset="-78"/>
              </a:rPr>
              <a:t>الوظيفة الكلوية</a:t>
            </a:r>
            <a:r>
              <a:rPr lang="ar-SY" dirty="0" smtClean="0">
                <a:solidFill>
                  <a:schemeClr val="accent3">
                    <a:lumMod val="75000"/>
                  </a:schemeClr>
                </a:solidFill>
                <a:latin typeface="Calibri" pitchFamily="34" charset="0"/>
                <a:cs typeface="Traditional Arabic" pitchFamily="18" charset="-78"/>
              </a:rPr>
              <a:t> </a:t>
            </a:r>
            <a:r>
              <a:rPr lang="ar-SY" dirty="0" smtClean="0">
                <a:latin typeface="Calibri" pitchFamily="34" charset="0"/>
                <a:cs typeface="Traditional Arabic" pitchFamily="18" charset="-78"/>
              </a:rPr>
              <a:t>مترافقة مع ظهور بروتينات ودم مع البول.</a:t>
            </a:r>
            <a:endParaRPr lang="en-US" dirty="0">
              <a:latin typeface="Calibri" pitchFamily="34" charset="0"/>
              <a:cs typeface="Calibri" pitchFamily="34" charset="0"/>
            </a:endParaRPr>
          </a:p>
        </p:txBody>
      </p:sp>
      <p:sp>
        <p:nvSpPr>
          <p:cNvPr id="4" name="TextBox 3"/>
          <p:cNvSpPr txBox="1"/>
          <p:nvPr/>
        </p:nvSpPr>
        <p:spPr>
          <a:xfrm>
            <a:off x="76200" y="228600"/>
            <a:ext cx="25146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t>أعراض التسمم </a:t>
            </a:r>
            <a:r>
              <a:rPr lang="ar-SY" dirty="0" smtClean="0"/>
              <a:t/>
            </a:r>
            <a:br>
              <a:rPr lang="ar-SY" dirty="0" smtClean="0"/>
            </a:br>
            <a:r>
              <a:rPr lang="en-US" dirty="0" smtClean="0"/>
              <a:t>Intoxication Symptoms</a:t>
            </a:r>
            <a:endParaRPr lang="en-US" dirty="0"/>
          </a:p>
        </p:txBody>
      </p:sp>
      <p:sp>
        <p:nvSpPr>
          <p:cNvPr id="3" name="Content Placeholder 2"/>
          <p:cNvSpPr>
            <a:spLocks noGrp="1"/>
          </p:cNvSpPr>
          <p:nvPr>
            <p:ph idx="1"/>
          </p:nvPr>
        </p:nvSpPr>
        <p:spPr>
          <a:xfrm>
            <a:off x="1371600" y="1752600"/>
            <a:ext cx="7498080" cy="4800600"/>
          </a:xfrm>
        </p:spPr>
        <p:txBody>
          <a:bodyPr>
            <a:normAutofit/>
          </a:bodyPr>
          <a:lstStyle/>
          <a:p>
            <a:pPr algn="r" rtl="1"/>
            <a:r>
              <a:rPr lang="ar-SY" dirty="0" smtClean="0"/>
              <a:t>أهم أعراض التسمم المزمن بالكادميوم هو مرض دعي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omic Sans MS" pitchFamily="66" charset="0"/>
              </a:rPr>
              <a:t>Itai-Itai</a:t>
            </a:r>
            <a:r>
              <a:rPr lang="ar-SY" dirty="0" smtClean="0"/>
              <a:t> بسبب حادثة حصلت في اليابان حيث تلوثت حقول الأرز بمياه صناعية غنية بالكادميوم مما أدى إلى تسممات جماعية كان معظمها عند النساء إذ ظهرت لديهن اضطرابات عظمية وتكسرات والسبب هو نقص الكالسيوم عندهن (تزيد الاستروجينات من تأثر النساء بالكالسيوم).</a:t>
            </a:r>
            <a:endParaRPr lang="en-US" dirty="0"/>
          </a:p>
        </p:txBody>
      </p:sp>
      <p:sp>
        <p:nvSpPr>
          <p:cNvPr id="4" name="TextBox 3"/>
          <p:cNvSpPr txBox="1"/>
          <p:nvPr/>
        </p:nvSpPr>
        <p:spPr>
          <a:xfrm>
            <a:off x="76200" y="228600"/>
            <a:ext cx="25146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Y" dirty="0" smtClean="0"/>
              <a:t>المعالجة </a:t>
            </a:r>
            <a:r>
              <a:rPr lang="en-US" dirty="0" smtClean="0"/>
              <a:t>Treatment</a:t>
            </a:r>
            <a:endParaRPr lang="en-US" dirty="0"/>
          </a:p>
        </p:txBody>
      </p:sp>
      <p:sp>
        <p:nvSpPr>
          <p:cNvPr id="3" name="Content Placeholder 2"/>
          <p:cNvSpPr>
            <a:spLocks noGrp="1"/>
          </p:cNvSpPr>
          <p:nvPr>
            <p:ph idx="1"/>
          </p:nvPr>
        </p:nvSpPr>
        <p:spPr>
          <a:xfrm>
            <a:off x="1371600" y="1752600"/>
            <a:ext cx="7498080" cy="4800600"/>
          </a:xfrm>
        </p:spPr>
        <p:txBody>
          <a:bodyPr>
            <a:normAutofit/>
          </a:bodyPr>
          <a:lstStyle/>
          <a:p>
            <a:pPr algn="r" rtl="1"/>
            <a:r>
              <a:rPr lang="ar-SY" dirty="0" smtClean="0"/>
              <a:t>التسممات الحادة كما قلنا نادرة والمعالجة تشبه معالجة التسمم بالرصاص.</a:t>
            </a:r>
            <a:endParaRPr lang="en-US" sz="2600" dirty="0" smtClean="0"/>
          </a:p>
          <a:p>
            <a:pPr algn="r" rtl="1"/>
            <a:r>
              <a:rPr lang="ar-SY" dirty="0" smtClean="0"/>
              <a:t>أما معالجة التسممات المزمنة فهي الابعاد عن التعامل معه وإعطاء الفيتامينات والكالسيوم والمستخلبات.</a:t>
            </a:r>
            <a:endParaRPr lang="en-US" sz="2600" dirty="0"/>
          </a:p>
        </p:txBody>
      </p:sp>
      <p:sp>
        <p:nvSpPr>
          <p:cNvPr id="4" name="TextBox 3"/>
          <p:cNvSpPr txBox="1"/>
          <p:nvPr/>
        </p:nvSpPr>
        <p:spPr>
          <a:xfrm>
            <a:off x="76200" y="228600"/>
            <a:ext cx="25146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effectLst>
                  <a:outerShdw blurRad="50800" dist="38100" algn="tr" rotWithShape="0">
                    <a:prstClr val="black">
                      <a:alpha val="40000"/>
                    </a:prstClr>
                  </a:outerShdw>
                </a:effectLst>
              </a:rPr>
              <a:t>النحاس</a:t>
            </a:r>
            <a:r>
              <a:rPr lang="en-US" dirty="0" smtClean="0"/>
              <a:t/>
            </a:r>
            <a:br>
              <a:rPr lang="en-US" dirty="0" smtClean="0"/>
            </a:br>
            <a:r>
              <a:rPr lang="en-US" dirty="0" smtClean="0">
                <a:effectLst>
                  <a:outerShdw blurRad="50800" dist="38100" algn="tr" rotWithShape="0">
                    <a:prstClr val="black">
                      <a:alpha val="40000"/>
                    </a:prstClr>
                  </a:outerShdw>
                </a:effectLst>
              </a:rPr>
              <a:t> (Cu)</a:t>
            </a:r>
            <a:endParaRPr lang="en-US" dirty="0"/>
          </a:p>
        </p:txBody>
      </p:sp>
      <p:sp>
        <p:nvSpPr>
          <p:cNvPr id="3" name="Content Placeholder 2"/>
          <p:cNvSpPr>
            <a:spLocks noGrp="1"/>
          </p:cNvSpPr>
          <p:nvPr>
            <p:ph idx="1"/>
          </p:nvPr>
        </p:nvSpPr>
        <p:spPr>
          <a:xfrm>
            <a:off x="1371600" y="1752600"/>
            <a:ext cx="7498080" cy="4800600"/>
          </a:xfrm>
        </p:spPr>
        <p:txBody>
          <a:bodyPr>
            <a:normAutofit fontScale="92500" lnSpcReduction="10000"/>
          </a:bodyPr>
          <a:lstStyle/>
          <a:p>
            <a:pPr lvl="0" algn="r" rtl="1"/>
            <a:r>
              <a:rPr lang="ar-SY" dirty="0" smtClean="0"/>
              <a:t>التسمم بشاردة النحاس الإنتحاري الإجرامي العرضي أمر غير مألوف والأسباب ترجع إلى:</a:t>
            </a:r>
            <a:endParaRPr lang="en-US" dirty="0" smtClean="0"/>
          </a:p>
          <a:p>
            <a:pPr lvl="1" algn="r" rtl="1"/>
            <a:r>
              <a:rPr lang="ar-SY" dirty="0" smtClean="0"/>
              <a:t>الجرعة القاتلة عالية.</a:t>
            </a:r>
            <a:endParaRPr lang="en-US" dirty="0" smtClean="0"/>
          </a:p>
          <a:p>
            <a:pPr lvl="1" algn="r" rtl="1"/>
            <a:r>
              <a:rPr lang="ar-SY" dirty="0" smtClean="0"/>
              <a:t>الطعم القابض.</a:t>
            </a:r>
            <a:endParaRPr lang="en-US" dirty="0" smtClean="0"/>
          </a:p>
          <a:p>
            <a:pPr lvl="1" algn="r" rtl="1"/>
            <a:r>
              <a:rPr lang="ar-SY" dirty="0" smtClean="0"/>
              <a:t> الإقياء الشديد الذي تحدثه شاردة النحاس </a:t>
            </a:r>
            <a:r>
              <a:rPr lang="en-US" dirty="0" smtClean="0">
                <a:sym typeface="Symbol"/>
              </a:rPr>
              <a:t></a:t>
            </a:r>
            <a:r>
              <a:rPr lang="ar-SY" dirty="0" smtClean="0"/>
              <a:t> طرح معظم السم الذي دخل الجسم.</a:t>
            </a:r>
            <a:endParaRPr lang="en-US" dirty="0" smtClean="0"/>
          </a:p>
          <a:p>
            <a:pPr lvl="0" algn="r" rtl="1"/>
            <a:r>
              <a:rPr lang="ar-SY" dirty="0" smtClean="0"/>
              <a:t>  يؤثر النحاس لدى العمال الذين يستنشقون هواءاً محملاً برقائق النحاس المعدني حيث ترتفع نسبته في البول ويصطبغ الشعر بلون ضارب إلى الخضرة , ولا تذهب الأعراض أكثر من ذلك ولهذا السبب فإنه من الصعب الحديث عن التسمم المهني بالنحاس.</a:t>
            </a:r>
            <a:endParaRPr lang="en-US" dirty="0"/>
          </a:p>
        </p:txBody>
      </p:sp>
      <p:sp>
        <p:nvSpPr>
          <p:cNvPr id="4" name="TextBox 3"/>
          <p:cNvSpPr txBox="1"/>
          <p:nvPr/>
        </p:nvSpPr>
        <p:spPr>
          <a:xfrm>
            <a:off x="381000" y="304800"/>
            <a:ext cx="1828800" cy="6858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النحاس</a:t>
            </a:r>
            <a:r>
              <a:rPr lang="en-US" sz="1050" dirty="0" smtClean="0"/>
              <a:t/>
            </a:r>
            <a:br>
              <a:rPr lang="en-US" sz="1050" dirty="0" smtClean="0"/>
            </a:br>
            <a:r>
              <a:rPr lang="en-US" sz="1050" dirty="0" smtClean="0">
                <a:effectLst>
                  <a:outerShdw blurRad="50800" dist="38100" algn="tr" rotWithShape="0">
                    <a:prstClr val="black">
                      <a:alpha val="40000"/>
                    </a:prstClr>
                  </a:outerShdw>
                </a:effectLst>
              </a:rPr>
              <a:t> </a:t>
            </a:r>
            <a:r>
              <a:rPr lang="en-US" sz="1050" dirty="0" smtClean="0">
                <a:effectLst>
                  <a:outerShdw blurRad="50800" dist="38100" algn="tr" rotWithShape="0">
                    <a:prstClr val="black">
                      <a:alpha val="40000"/>
                    </a:prstClr>
                  </a:outerShdw>
                </a:effectLst>
              </a:rPr>
              <a:t>Cu</a:t>
            </a:r>
            <a:endParaRPr lang="en-US" sz="105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Y" dirty="0" smtClean="0"/>
              <a:t>السمية</a:t>
            </a:r>
            <a:endParaRPr lang="en-US" dirty="0" smtClean="0"/>
          </a:p>
        </p:txBody>
      </p:sp>
      <p:sp>
        <p:nvSpPr>
          <p:cNvPr id="3" name="Content Placeholder 2"/>
          <p:cNvSpPr>
            <a:spLocks noGrp="1"/>
          </p:cNvSpPr>
          <p:nvPr>
            <p:ph idx="1"/>
          </p:nvPr>
        </p:nvSpPr>
        <p:spPr>
          <a:xfrm>
            <a:off x="1371600" y="1752600"/>
            <a:ext cx="7498080" cy="4800600"/>
          </a:xfrm>
        </p:spPr>
        <p:txBody>
          <a:bodyPr>
            <a:normAutofit/>
          </a:bodyPr>
          <a:lstStyle/>
          <a:p>
            <a:pPr lvl="0" algn="r" rtl="1"/>
            <a:r>
              <a:rPr lang="ar-SY" dirty="0" smtClean="0"/>
              <a:t>نتيجة </a:t>
            </a:r>
            <a:r>
              <a:rPr lang="ar-SY" dirty="0" smtClean="0"/>
              <a:t>للسمية الضعيفة لشاردة النحاس والتقيؤ الشديد الذي يحدثه يمكن إعتبار الجرعة القاتلة </a:t>
            </a:r>
            <a:r>
              <a:rPr lang="en-US" b="1" dirty="0" smtClean="0"/>
              <a:t> 25g</a:t>
            </a:r>
            <a:r>
              <a:rPr lang="ar-SY" dirty="0" smtClean="0"/>
              <a:t>من سلفات النحاس</a:t>
            </a:r>
            <a:r>
              <a:rPr lang="ar-SY" b="1" dirty="0" smtClean="0"/>
              <a:t> و</a:t>
            </a:r>
            <a:r>
              <a:rPr lang="en-US" b="1" dirty="0" smtClean="0"/>
              <a:t>15g  </a:t>
            </a:r>
            <a:r>
              <a:rPr lang="ar-SY" dirty="0" smtClean="0"/>
              <a:t>من كربونات النحاس.</a:t>
            </a:r>
            <a:endParaRPr lang="en-US" dirty="0" smtClean="0"/>
          </a:p>
          <a:p>
            <a:pPr lvl="0" algn="r" rtl="1"/>
            <a:r>
              <a:rPr lang="ar-SY" dirty="0" smtClean="0"/>
              <a:t>أملاح النحاس المتناولة مع الأطعمة والطهي في أواني نحاسية ليس لها أي تأثير سمي.</a:t>
            </a:r>
            <a:endParaRPr lang="en-US" dirty="0"/>
          </a:p>
        </p:txBody>
      </p:sp>
      <p:sp>
        <p:nvSpPr>
          <p:cNvPr id="4" name="TextBox 3"/>
          <p:cNvSpPr txBox="1"/>
          <p:nvPr/>
        </p:nvSpPr>
        <p:spPr>
          <a:xfrm>
            <a:off x="381000" y="304800"/>
            <a:ext cx="1828800" cy="6858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النحاس</a:t>
            </a:r>
            <a:r>
              <a:rPr lang="en-US" sz="1050" dirty="0" smtClean="0"/>
              <a:t/>
            </a:r>
            <a:br>
              <a:rPr lang="en-US" sz="1050" dirty="0" smtClean="0"/>
            </a:br>
            <a:r>
              <a:rPr lang="en-US" sz="1050" dirty="0" smtClean="0">
                <a:effectLst>
                  <a:outerShdw blurRad="50800" dist="38100" algn="tr" rotWithShape="0">
                    <a:prstClr val="black">
                      <a:alpha val="40000"/>
                    </a:prstClr>
                  </a:outerShdw>
                </a:effectLst>
              </a:rPr>
              <a:t> </a:t>
            </a:r>
            <a:r>
              <a:rPr lang="en-US" sz="1050" dirty="0" smtClean="0">
                <a:effectLst>
                  <a:outerShdw blurRad="50800" dist="38100" algn="tr" rotWithShape="0">
                    <a:prstClr val="black">
                      <a:alpha val="40000"/>
                    </a:prstClr>
                  </a:outerShdw>
                </a:effectLst>
              </a:rPr>
              <a:t>Cu</a:t>
            </a:r>
            <a:endParaRPr lang="en-US" sz="105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t>أعراض </a:t>
            </a:r>
            <a:r>
              <a:rPr lang="ar-SY" dirty="0" smtClean="0"/>
              <a:t>التسمم</a:t>
            </a:r>
            <a:br>
              <a:rPr lang="ar-SY" dirty="0" smtClean="0"/>
            </a:br>
            <a:r>
              <a:rPr lang="ar-SY" dirty="0" smtClean="0"/>
              <a:t> </a:t>
            </a:r>
            <a:r>
              <a:rPr lang="en-US" dirty="0" smtClean="0"/>
              <a:t>Intoxication </a:t>
            </a:r>
            <a:r>
              <a:rPr lang="en-US" dirty="0" smtClean="0"/>
              <a:t>Symptoms</a:t>
            </a:r>
            <a:endParaRPr lang="en-US" dirty="0" smtClean="0"/>
          </a:p>
        </p:txBody>
      </p:sp>
      <p:sp>
        <p:nvSpPr>
          <p:cNvPr id="3" name="Content Placeholder 2"/>
          <p:cNvSpPr>
            <a:spLocks noGrp="1"/>
          </p:cNvSpPr>
          <p:nvPr>
            <p:ph idx="1"/>
          </p:nvPr>
        </p:nvSpPr>
        <p:spPr>
          <a:xfrm>
            <a:off x="1066800" y="1752600"/>
            <a:ext cx="7802880" cy="5105400"/>
          </a:xfrm>
        </p:spPr>
        <p:txBody>
          <a:bodyPr>
            <a:normAutofit fontScale="70000" lnSpcReduction="20000"/>
          </a:bodyPr>
          <a:lstStyle/>
          <a:p>
            <a:pPr lvl="0"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في البداية:</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dirty="0" smtClean="0"/>
              <a:t>أهم ما يميز الإصابة بإبتلاع أملاح النحاس هو التقيؤ الشدي العنيف الذي يؤدي لطرح القسم الأعظم من السم (لون القيء ضارب إلى الخضرة ويرافق الإقياء كمية كبيرة من اللعاب)</a:t>
            </a:r>
            <a:endParaRPr lang="en-US" dirty="0" smtClean="0"/>
          </a:p>
          <a:p>
            <a:pPr lvl="0" algn="r" rtl="1"/>
            <a:r>
              <a:rPr lang="ar-SY" dirty="0" smtClean="0"/>
              <a:t>الإسهال أقل ندرة من التقيؤ لونه أزرق مخضر نتيجة وجود أملاح النحاس التي لم يطرأ عل تركيبها الكيميائي أي لون أو يكون بلون أسود نتيجة تشكل سلفيد النحاس.</a:t>
            </a:r>
            <a:endParaRPr lang="en-US" dirty="0" smtClean="0"/>
          </a:p>
          <a:p>
            <a:pPr lvl="0"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تظهر الأعراض:</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dirty="0" smtClean="0"/>
              <a:t>تشنج الطرفان السفليان.</a:t>
            </a:r>
            <a:endParaRPr lang="en-US" dirty="0" smtClean="0"/>
          </a:p>
          <a:p>
            <a:pPr lvl="0" algn="r" rtl="1"/>
            <a:r>
              <a:rPr lang="ar-SY" dirty="0" smtClean="0"/>
              <a:t>التهاب الكلية الحاد </a:t>
            </a:r>
            <a:r>
              <a:rPr lang="en-US" dirty="0" smtClean="0">
                <a:sym typeface="Symbol"/>
              </a:rPr>
              <a:t></a:t>
            </a:r>
            <a:r>
              <a:rPr lang="ar-SY" dirty="0" smtClean="0"/>
              <a:t> يقل البول ويكون غني بالألبومين.</a:t>
            </a:r>
            <a:endParaRPr lang="en-US" dirty="0" smtClean="0"/>
          </a:p>
          <a:p>
            <a:pPr lvl="0" algn="r" rtl="1"/>
            <a:r>
              <a:rPr lang="ar-SY" dirty="0" smtClean="0"/>
              <a:t>تشمع الكبد</a:t>
            </a:r>
            <a:r>
              <a:rPr lang="ar-SY" dirty="0" smtClean="0"/>
              <a:t>.</a:t>
            </a:r>
            <a:endParaRPr lang="en-US" dirty="0" smtClean="0"/>
          </a:p>
          <a:p>
            <a:pPr lvl="0"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شفي </a:t>
            </a: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الحالات الحادة:</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dirty="0" smtClean="0"/>
              <a:t>إنحلال الدم.</a:t>
            </a:r>
            <a:endParaRPr lang="en-US" dirty="0" smtClean="0"/>
          </a:p>
          <a:p>
            <a:pPr lvl="0" algn="r" rtl="1"/>
            <a:r>
              <a:rPr lang="ar-SY" dirty="0" smtClean="0"/>
              <a:t>إزرقاق الجلد.</a:t>
            </a:r>
            <a:endParaRPr lang="en-US" dirty="0" smtClean="0"/>
          </a:p>
          <a:p>
            <a:pPr lvl="0" algn="r" rtl="1"/>
            <a:r>
              <a:rPr lang="ar-SY" dirty="0" smtClean="0"/>
              <a:t>الموت أحياناً بعد 12 ساعة ولكن غالباً ما تكون بعد عدة أيام.</a:t>
            </a:r>
            <a:endParaRPr lang="en-US" dirty="0"/>
          </a:p>
        </p:txBody>
      </p:sp>
      <p:sp>
        <p:nvSpPr>
          <p:cNvPr id="4" name="TextBox 3"/>
          <p:cNvSpPr txBox="1"/>
          <p:nvPr/>
        </p:nvSpPr>
        <p:spPr>
          <a:xfrm>
            <a:off x="381000" y="304800"/>
            <a:ext cx="1828800" cy="6858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النحاس</a:t>
            </a:r>
            <a:r>
              <a:rPr lang="en-US" sz="1050" dirty="0" smtClean="0"/>
              <a:t/>
            </a:r>
            <a:br>
              <a:rPr lang="en-US" sz="1050" dirty="0" smtClean="0"/>
            </a:br>
            <a:r>
              <a:rPr lang="en-US" sz="1050" dirty="0" smtClean="0">
                <a:effectLst>
                  <a:outerShdw blurRad="50800" dist="38100" algn="tr" rotWithShape="0">
                    <a:prstClr val="black">
                      <a:alpha val="40000"/>
                    </a:prstClr>
                  </a:outerShdw>
                </a:effectLst>
              </a:rPr>
              <a:t> </a:t>
            </a:r>
            <a:r>
              <a:rPr lang="en-US" sz="1050" dirty="0" smtClean="0">
                <a:effectLst>
                  <a:outerShdw blurRad="50800" dist="38100" algn="tr" rotWithShape="0">
                    <a:prstClr val="black">
                      <a:alpha val="40000"/>
                    </a:prstClr>
                  </a:outerShdw>
                </a:effectLst>
              </a:rPr>
              <a:t>Cu</a:t>
            </a:r>
            <a:endParaRPr lang="en-US" sz="105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752600"/>
            <a:ext cx="7802880" cy="5105400"/>
          </a:xfrm>
        </p:spPr>
        <p:txBody>
          <a:bodyPr>
            <a:normAutofit fontScale="92500"/>
          </a:bodyPr>
          <a:lstStyle/>
          <a:p>
            <a:pPr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العلاج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Treatment</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b="1" dirty="0" smtClean="0"/>
              <a:t>غسيل المعدة</a:t>
            </a:r>
            <a:r>
              <a:rPr lang="ar-SY" dirty="0" smtClean="0"/>
              <a:t> بماء يحوي دوت وهو فرو سيانور البوتاسيوم الذي يعطي مع النحاس راسب أحمر بني لا ينحل في الماء ولا في </a:t>
            </a:r>
            <a:r>
              <a:rPr lang="en-US" b="1" dirty="0" err="1" smtClean="0"/>
              <a:t>HCl</a:t>
            </a:r>
            <a:r>
              <a:rPr lang="ar-SY" dirty="0" smtClean="0"/>
              <a:t> المعدية ويمكن إعطاء الحليب والآحين حيث ترسب النحاس بشكل بروتينات غير قابلة للإمتصاص.</a:t>
            </a:r>
            <a:endParaRPr lang="en-US" dirty="0" smtClean="0"/>
          </a:p>
          <a:p>
            <a:pPr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التحري</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dirty="0" smtClean="0"/>
              <a:t>تقدر كمية النحاس في جسم الإنسان البالغ </a:t>
            </a:r>
            <a:r>
              <a:rPr lang="en-US" dirty="0" smtClean="0"/>
              <a:t>250 -260 mg</a:t>
            </a:r>
            <a:r>
              <a:rPr lang="ar-SY" dirty="0" smtClean="0"/>
              <a:t>.</a:t>
            </a:r>
            <a:endParaRPr lang="en-US" dirty="0" smtClean="0"/>
          </a:p>
          <a:p>
            <a:pPr lvl="0" algn="r" rtl="1"/>
            <a:r>
              <a:rPr lang="ar-SY" dirty="0" smtClean="0"/>
              <a:t>تلعب شاردة النحاس دوراً أساسياً في بنية ووظيفة العديد من الأنزيمات مثل الأوكسيداز كما تلعب دوراً في تشكل الهيموغلوبين.</a:t>
            </a:r>
            <a:endParaRPr lang="en-US" dirty="0"/>
          </a:p>
        </p:txBody>
      </p:sp>
      <p:sp>
        <p:nvSpPr>
          <p:cNvPr id="4" name="TextBox 3"/>
          <p:cNvSpPr txBox="1"/>
          <p:nvPr/>
        </p:nvSpPr>
        <p:spPr>
          <a:xfrm>
            <a:off x="381000" y="304800"/>
            <a:ext cx="1828800" cy="6858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النحاس</a:t>
            </a:r>
            <a:r>
              <a:rPr lang="en-US" sz="1050" dirty="0" smtClean="0"/>
              <a:t/>
            </a:r>
            <a:br>
              <a:rPr lang="en-US" sz="1050" dirty="0" smtClean="0"/>
            </a:br>
            <a:r>
              <a:rPr lang="en-US" sz="1050" dirty="0" smtClean="0">
                <a:effectLst>
                  <a:outerShdw blurRad="50800" dist="38100" algn="tr" rotWithShape="0">
                    <a:prstClr val="black">
                      <a:alpha val="40000"/>
                    </a:prstClr>
                  </a:outerShdw>
                </a:effectLst>
              </a:rPr>
              <a:t> </a:t>
            </a:r>
            <a:r>
              <a:rPr lang="en-US" sz="1050" dirty="0" smtClean="0">
                <a:effectLst>
                  <a:outerShdw blurRad="50800" dist="38100" algn="tr" rotWithShape="0">
                    <a:prstClr val="black">
                      <a:alpha val="40000"/>
                    </a:prstClr>
                  </a:outerShdw>
                </a:effectLst>
              </a:rPr>
              <a:t>Cu</a:t>
            </a:r>
            <a:endParaRPr lang="en-US" sz="1050" dirty="0"/>
          </a:p>
        </p:txBody>
      </p:sp>
      <p:sp>
        <p:nvSpPr>
          <p:cNvPr id="5" name="Title 1"/>
          <p:cNvSpPr>
            <a:spLocks noGrp="1"/>
          </p:cNvSpPr>
          <p:nvPr>
            <p:ph type="title"/>
          </p:nvPr>
        </p:nvSpPr>
        <p:spPr>
          <a:xfrm>
            <a:off x="1435608" y="274638"/>
            <a:ext cx="7498080" cy="1143000"/>
          </a:xfrm>
        </p:spPr>
        <p:txBody>
          <a:bodyPr>
            <a:normAutofit fontScale="90000"/>
          </a:bodyPr>
          <a:lstStyle/>
          <a:p>
            <a:pPr algn="ctr" rtl="1"/>
            <a:r>
              <a:rPr lang="ar-SY" dirty="0" smtClean="0">
                <a:effectLst>
                  <a:outerShdw blurRad="50800" dist="38100" algn="tr" rotWithShape="0">
                    <a:prstClr val="black">
                      <a:alpha val="40000"/>
                    </a:prstClr>
                  </a:outerShdw>
                </a:effectLst>
              </a:rPr>
              <a:t>النحاس</a:t>
            </a:r>
            <a:r>
              <a:rPr lang="en-US" dirty="0" smtClean="0"/>
              <a:t/>
            </a:r>
            <a:br>
              <a:rPr lang="en-US" dirty="0" smtClean="0"/>
            </a:br>
            <a:r>
              <a:rPr lang="en-US" dirty="0" smtClean="0">
                <a:effectLst>
                  <a:outerShdw blurRad="50800" dist="38100" algn="tr" rotWithShape="0">
                    <a:prstClr val="black">
                      <a:alpha val="40000"/>
                    </a:prstClr>
                  </a:outerShdw>
                </a:effectLst>
              </a:rPr>
              <a:t> (Cu)</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447800"/>
            <a:ext cx="7802880" cy="4876800"/>
          </a:xfrm>
        </p:spPr>
        <p:txBody>
          <a:bodyPr>
            <a:normAutofit lnSpcReduction="10000"/>
          </a:bodyPr>
          <a:lstStyle/>
          <a:p>
            <a:pPr lvl="0" algn="r" rtl="1"/>
            <a:r>
              <a:rPr lang="ar-SY" dirty="0" smtClean="0"/>
              <a:t>تصل </a:t>
            </a:r>
            <a:r>
              <a:rPr lang="ar-SY" dirty="0" smtClean="0"/>
              <a:t>شاردة النحاس إلى الجسم من مصادر مختلفة (نباتات – لحوم – حليب – خضروات – فواكه – معلبات) لذلك فليس من المستغرب أن تحوي الجثة على كميات لا بأس بها من النحاس ويجب عدم الجزم بأن التسمم قد حدث من النحاس إذا لم نجد كميات كبيرة منه.</a:t>
            </a:r>
            <a:endParaRPr lang="en-US" dirty="0" smtClean="0"/>
          </a:p>
          <a:p>
            <a:pPr lvl="0" algn="r" rtl="1"/>
            <a:r>
              <a:rPr lang="ar-SY" dirty="0" smtClean="0"/>
              <a:t>تخريب المادة العضوية بواسطة الكلور الوليد.</a:t>
            </a:r>
            <a:endParaRPr lang="en-US" dirty="0" smtClean="0"/>
          </a:p>
          <a:p>
            <a:pPr lvl="0" algn="r" rtl="1"/>
            <a:r>
              <a:rPr lang="ar-SY" dirty="0" smtClean="0"/>
              <a:t>ترسيبه بواسطة هيدروجين الكبريت فيترسب سلفيد النحاس الذي نحله بحمض الآزوت. </a:t>
            </a:r>
            <a:endParaRPr lang="en-US" dirty="0" smtClean="0"/>
          </a:p>
          <a:p>
            <a:pPr lvl="0" algn="r" rtl="1"/>
            <a:r>
              <a:rPr lang="ar-SY" dirty="0" smtClean="0"/>
              <a:t>نبخره لنحصل في النهاية على نترات النحاس وعليها نجري التجارب.</a:t>
            </a:r>
            <a:endParaRPr lang="en-US" dirty="0"/>
          </a:p>
        </p:txBody>
      </p:sp>
      <p:sp>
        <p:nvSpPr>
          <p:cNvPr id="4" name="TextBox 3"/>
          <p:cNvSpPr txBox="1"/>
          <p:nvPr/>
        </p:nvSpPr>
        <p:spPr>
          <a:xfrm>
            <a:off x="381000" y="304800"/>
            <a:ext cx="1828800" cy="6858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النحاس</a:t>
            </a:r>
            <a:r>
              <a:rPr lang="en-US" sz="1050" dirty="0" smtClean="0"/>
              <a:t/>
            </a:r>
            <a:br>
              <a:rPr lang="en-US" sz="1050" dirty="0" smtClean="0"/>
            </a:br>
            <a:r>
              <a:rPr lang="en-US" sz="1050" dirty="0" smtClean="0">
                <a:effectLst>
                  <a:outerShdw blurRad="50800" dist="38100" algn="tr" rotWithShape="0">
                    <a:prstClr val="black">
                      <a:alpha val="40000"/>
                    </a:prstClr>
                  </a:outerShdw>
                </a:effectLst>
              </a:rPr>
              <a:t> </a:t>
            </a:r>
            <a:r>
              <a:rPr lang="en-US" sz="1050" dirty="0" smtClean="0">
                <a:effectLst>
                  <a:outerShdw blurRad="50800" dist="38100" algn="tr" rotWithShape="0">
                    <a:prstClr val="black">
                      <a:alpha val="40000"/>
                    </a:prstClr>
                  </a:outerShdw>
                </a:effectLst>
              </a:rPr>
              <a:t>Cu</a:t>
            </a:r>
            <a:endParaRPr lang="en-US" sz="1050" dirty="0"/>
          </a:p>
        </p:txBody>
      </p:sp>
      <p:sp>
        <p:nvSpPr>
          <p:cNvPr id="5" name="Title 1"/>
          <p:cNvSpPr>
            <a:spLocks noGrp="1"/>
          </p:cNvSpPr>
          <p:nvPr>
            <p:ph type="title"/>
          </p:nvPr>
        </p:nvSpPr>
        <p:spPr>
          <a:xfrm>
            <a:off x="1435608" y="274638"/>
            <a:ext cx="7498080" cy="1143000"/>
          </a:xfrm>
        </p:spPr>
        <p:txBody>
          <a:bodyPr>
            <a:normAutofit/>
          </a:bodyPr>
          <a:lstStyle/>
          <a:p>
            <a:pPr algn="ctr" rtl="1"/>
            <a:r>
              <a:rPr lang="ar-SY" dirty="0" smtClean="0"/>
              <a:t>الكشف</a:t>
            </a:r>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447800"/>
            <a:ext cx="7802880" cy="4876800"/>
          </a:xfrm>
        </p:spPr>
        <p:txBody>
          <a:bodyPr>
            <a:normAutofit/>
          </a:bodyPr>
          <a:lstStyle/>
          <a:p>
            <a:pPr algn="r" rtl="1"/>
            <a:r>
              <a:rPr lang="ar-SY" dirty="0" smtClean="0"/>
              <a:t>أملاح الباريوم المنحلة شديدة السمية بعكس كبريتات الباريوم الغير منحلة والتي تستعمل كمادة ظليلة في التصوير الشعاعي أما كلوريد الباريوم فيستعمل كمبيد للقوارض وخاصة الجرذان والفئران فهو لا يمتلك طعماً او رائحة.</a:t>
            </a:r>
            <a:endParaRPr lang="en-US" dirty="0" smtClean="0"/>
          </a:p>
          <a:p>
            <a:pPr algn="r" rtl="1"/>
            <a:r>
              <a:rPr lang="ar-SY" dirty="0" smtClean="0"/>
              <a:t> التسممات به غالباً ما تكون عرضية فهو يشبه العديد من المواد الغذائية.</a:t>
            </a: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
        <p:nvSpPr>
          <p:cNvPr id="5" name="Title 1"/>
          <p:cNvSpPr>
            <a:spLocks noGrp="1"/>
          </p:cNvSpPr>
          <p:nvPr>
            <p:ph type="title"/>
          </p:nvPr>
        </p:nvSpPr>
        <p:spPr>
          <a:xfrm>
            <a:off x="1435608" y="274638"/>
            <a:ext cx="7498080" cy="1143000"/>
          </a:xfrm>
        </p:spPr>
        <p:txBody>
          <a:bodyPr>
            <a:normAutofit fontScale="90000"/>
          </a:bodyPr>
          <a:lstStyle/>
          <a:p>
            <a:pPr algn="ctr" rtl="1"/>
            <a:r>
              <a:rPr lang="ar-SY" dirty="0" smtClean="0">
                <a:effectLst>
                  <a:outerShdw blurRad="50800" dist="38100" algn="tr" rotWithShape="0">
                    <a:prstClr val="black">
                      <a:alpha val="40000"/>
                    </a:prstClr>
                  </a:outerShdw>
                </a:effectLst>
              </a:rPr>
              <a:t>الباريوم</a:t>
            </a:r>
            <a:r>
              <a:rPr lang="en-US" dirty="0" smtClean="0"/>
              <a:t/>
            </a:r>
            <a:br>
              <a:rPr lang="en-US" dirty="0" smtClean="0"/>
            </a:br>
            <a:r>
              <a:rPr lang="en-US" dirty="0" smtClean="0">
                <a:effectLst>
                  <a:outerShdw blurRad="50800" dist="38100" algn="tr" rotWithShape="0">
                    <a:prstClr val="black">
                      <a:alpha val="40000"/>
                    </a:prstClr>
                  </a:outerShdw>
                </a:effectLst>
              </a:rPr>
              <a:t>Barium (</a:t>
            </a:r>
            <a:r>
              <a:rPr lang="en-US" dirty="0" err="1" smtClean="0">
                <a:effectLst>
                  <a:outerShdw blurRad="50800" dist="38100" algn="tr" rotWithShape="0">
                    <a:prstClr val="black">
                      <a:alpha val="40000"/>
                    </a:prstClr>
                  </a:outerShdw>
                </a:effectLst>
              </a:rPr>
              <a:t>Ba</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7498080" cy="1524000"/>
          </a:xfrm>
        </p:spPr>
        <p:txBody>
          <a:bodyPr>
            <a:norm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
        <p:nvSpPr>
          <p:cNvPr id="3" name="Content Placeholder 2"/>
          <p:cNvSpPr>
            <a:spLocks noGrp="1"/>
          </p:cNvSpPr>
          <p:nvPr>
            <p:ph idx="1"/>
          </p:nvPr>
        </p:nvSpPr>
        <p:spPr>
          <a:xfrm>
            <a:off x="990600" y="1447800"/>
            <a:ext cx="7943088" cy="5410200"/>
          </a:xfrm>
        </p:spPr>
        <p:txBody>
          <a:bodyPr>
            <a:normAutofit fontScale="77500" lnSpcReduction="20000"/>
          </a:bodyPr>
          <a:lstStyle/>
          <a:p>
            <a:pPr algn="r" rtl="1"/>
            <a:r>
              <a:rPr lang="ar-SY" dirty="0" smtClean="0"/>
              <a:t>إذا قارنا تاريخ التسممات بالزئبق والزرنيخ والرصاص وتاريخ التسممات بالتاليوم فنراه حديث العهد حيث انتشر استعماله في الربع الأخير من القرن الثامن عشر واستخدم آنذاك:</a:t>
            </a:r>
            <a:endParaRPr lang="en-US" dirty="0" smtClean="0"/>
          </a:p>
          <a:p>
            <a:pPr lvl="1" algn="r" rtl="1"/>
            <a:r>
              <a:rPr lang="ar-SY" dirty="0" smtClean="0"/>
              <a:t>مضاد تعرق لدى المصابين بالسل.</a:t>
            </a:r>
            <a:endParaRPr lang="en-US" dirty="0" smtClean="0"/>
          </a:p>
          <a:p>
            <a:pPr lvl="1" algn="r" rtl="1"/>
            <a:r>
              <a:rPr lang="ar-SY" dirty="0" smtClean="0"/>
              <a:t>علاج الإصابات الجلدية وخاصةً مرض القرعة (استفيد من خاصيته في إسقاط الشعر).</a:t>
            </a:r>
            <a:endParaRPr lang="en-US" dirty="0" smtClean="0"/>
          </a:p>
          <a:p>
            <a:pPr algn="r" rtl="1"/>
            <a:r>
              <a:rPr lang="ar-SY" dirty="0" smtClean="0"/>
              <a:t>في الوقت الحاضر يستخدم بشكل كبير كمبيد لبعض أنواع القوارض والنمل بشكل عجينة كطعم أو بشكل حبوب مشبعة </a:t>
            </a:r>
            <a:r>
              <a:rPr lang="ar-SY" dirty="0" smtClean="0"/>
              <a:t>بالتاليوم (</a:t>
            </a:r>
            <a:r>
              <a:rPr lang="ar-SY" dirty="0" smtClean="0"/>
              <a:t>تعد أشد فعالية من الستركنين </a:t>
            </a:r>
            <a:r>
              <a:rPr lang="en-US" dirty="0" smtClean="0"/>
              <a:t>Strychnine</a:t>
            </a:r>
            <a:r>
              <a:rPr lang="ar-SY" dirty="0" smtClean="0"/>
              <a:t> ومركبات الزرنيخ).</a:t>
            </a:r>
            <a:endParaRPr lang="en-US" dirty="0" smtClean="0"/>
          </a:p>
          <a:p>
            <a:pPr algn="r" rtl="1"/>
            <a:r>
              <a:rPr lang="ar-SY" dirty="0" smtClean="0"/>
              <a:t>أدى استخدامه لهذه الأغراض ولأغراض علاجية إلى تزايد تعرض الإنسان له وبالتالي حدوث الكثير من الإصابات التسممية العرضية والإنتحارية والإجرامية وقد سهل هذه العملية خلو أملاحه من الرائحة والطعم كما أن استخدامه للأغراض الإجرامية يتم من أناس على معرفة دقيقة بخواص هذا السم فهو غالباً يدس في الطعام. في الواقع وجد أن </a:t>
            </a:r>
            <a:r>
              <a:rPr lang="en-US" dirty="0" smtClean="0"/>
              <a:t>50</a:t>
            </a:r>
            <a:r>
              <a:rPr lang="en-US" dirty="0" smtClean="0">
                <a:sym typeface="Symbol"/>
              </a:rPr>
              <a:t></a:t>
            </a:r>
            <a:r>
              <a:rPr lang="ar-SY" dirty="0" smtClean="0"/>
              <a:t> من الكمية التي تدخل الجسم تحتبس احتباساً دائماً بينما يطرح الباقي خلال 24 ساعة</a:t>
            </a:r>
            <a:r>
              <a:rPr lang="ar-SY" dirty="0" smtClean="0"/>
              <a:t>.</a:t>
            </a:r>
            <a:endParaRPr lang="en-US" dirty="0" smtClean="0"/>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447800"/>
            <a:ext cx="7802880" cy="4876800"/>
          </a:xfrm>
        </p:spPr>
        <p:txBody>
          <a:bodyPr>
            <a:normAutofit/>
          </a:bodyPr>
          <a:lstStyle/>
          <a:p>
            <a:pPr lvl="0" algn="r" rtl="1">
              <a:buFont typeface="Wingdings" pitchFamily="2" charset="2"/>
              <a:buChar char="v"/>
            </a:pPr>
            <a:r>
              <a:rPr lang="ar-SY" dirty="0" smtClean="0"/>
              <a:t>ترتبط شاردة الباريوم مع </a:t>
            </a:r>
            <a:r>
              <a:rPr lang="ar-SY" b="1" dirty="0" smtClean="0"/>
              <a:t>شاردة</a:t>
            </a:r>
            <a:r>
              <a:rPr lang="ar-SY" dirty="0" smtClean="0"/>
              <a:t> </a:t>
            </a:r>
            <a:r>
              <a:rPr lang="ar-SY" b="1" dirty="0" smtClean="0"/>
              <a:t>الكبريتات</a:t>
            </a:r>
            <a:r>
              <a:rPr lang="ar-SY" dirty="0" smtClean="0"/>
              <a:t> وترسبها إذ تملك شاردة الكبريتات تأثيراً منظماً لحركة العضلة القلبية والعضلات الملساء وعصبونات المراكز العصبية وخاصة النخاع الشوكي. التسمم بالباريوم يؤدي إلى:</a:t>
            </a:r>
            <a:endParaRPr lang="en-US" dirty="0" smtClean="0"/>
          </a:p>
          <a:p>
            <a:pPr marL="596646" indent="-514350" algn="r" rtl="1">
              <a:buFont typeface="+mj-lt"/>
              <a:buAutoNum type="arabicPeriod"/>
            </a:pPr>
            <a:r>
              <a:rPr lang="ar-SY" dirty="0" smtClean="0"/>
              <a:t>تحلل </a:t>
            </a:r>
            <a:r>
              <a:rPr lang="ar-SY" dirty="0" smtClean="0"/>
              <a:t>في مستوى المراكز العصبية.</a:t>
            </a:r>
            <a:endParaRPr lang="en-US" dirty="0" smtClean="0"/>
          </a:p>
          <a:p>
            <a:pPr marL="596646" indent="-514350" algn="r" rtl="1">
              <a:buFont typeface="+mj-lt"/>
              <a:buAutoNum type="arabicPeriod"/>
            </a:pPr>
            <a:r>
              <a:rPr lang="ar-SY" dirty="0" smtClean="0"/>
              <a:t>اختلاجات </a:t>
            </a:r>
            <a:r>
              <a:rPr lang="ar-SY" dirty="0" smtClean="0"/>
              <a:t>في العضلات المخططة وخاصة العضلة القلبية.</a:t>
            </a:r>
            <a:endParaRPr lang="en-US" dirty="0" smtClean="0"/>
          </a:p>
          <a:p>
            <a:pPr marL="596646" indent="-514350" algn="r" rtl="1">
              <a:buFont typeface="+mj-lt"/>
              <a:buAutoNum type="arabicPeriod"/>
            </a:pPr>
            <a:r>
              <a:rPr lang="ar-SY" dirty="0" smtClean="0"/>
              <a:t>تشنجات </a:t>
            </a:r>
            <a:r>
              <a:rPr lang="ar-SY" dirty="0" smtClean="0"/>
              <a:t>في العضلات الملساء وخاصة الرحم والمعدة والأمعاء.</a:t>
            </a: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
        <p:nvSpPr>
          <p:cNvPr id="5" name="Title 1"/>
          <p:cNvSpPr>
            <a:spLocks noGrp="1"/>
          </p:cNvSpPr>
          <p:nvPr>
            <p:ph type="title"/>
          </p:nvPr>
        </p:nvSpPr>
        <p:spPr>
          <a:xfrm>
            <a:off x="1435608" y="274638"/>
            <a:ext cx="7498080" cy="1143000"/>
          </a:xfrm>
        </p:spPr>
        <p:txBody>
          <a:bodyPr>
            <a:normAutofit fontScale="90000"/>
          </a:bodyPr>
          <a:lstStyle/>
          <a:p>
            <a:pPr algn="ctr" rtl="1"/>
            <a:r>
              <a:rPr lang="ar-SY" dirty="0" smtClean="0"/>
              <a:t>آلية </a:t>
            </a:r>
            <a:r>
              <a:rPr lang="ar-SY" dirty="0" smtClean="0"/>
              <a:t>التأثير</a:t>
            </a:r>
            <a:br>
              <a:rPr lang="ar-SY" dirty="0" smtClean="0"/>
            </a:br>
            <a:r>
              <a:rPr lang="ar-SY" dirty="0" smtClean="0"/>
              <a:t> </a:t>
            </a:r>
            <a:r>
              <a:rPr lang="en-US" dirty="0" smtClean="0"/>
              <a:t>Mechanism Of </a:t>
            </a:r>
            <a:r>
              <a:rPr lang="en-US" dirty="0" smtClean="0"/>
              <a:t>Action</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447800"/>
            <a:ext cx="7802880" cy="4876800"/>
          </a:xfrm>
        </p:spPr>
        <p:txBody>
          <a:bodyPr>
            <a:normAutofit/>
          </a:bodyPr>
          <a:lstStyle/>
          <a:p>
            <a:pPr algn="r" rtl="1"/>
            <a:r>
              <a:rPr lang="ar-SY" dirty="0" smtClean="0"/>
              <a:t>تؤثر شاردة الباريوم على القلب بشكل يشابه تأثير الديجيتال عليه حيث </a:t>
            </a:r>
            <a:r>
              <a:rPr lang="ar-SY" b="1" dirty="0" smtClean="0"/>
              <a:t>تتسع حركة القلب الانقباضية</a:t>
            </a:r>
            <a:r>
              <a:rPr lang="ar-SY" dirty="0" smtClean="0"/>
              <a:t> مما يؤدي إلى تباطؤ القلب. </a:t>
            </a:r>
            <a:endParaRPr lang="en-US" dirty="0" smtClean="0"/>
          </a:p>
          <a:p>
            <a:pPr algn="r" rtl="1">
              <a:buNone/>
            </a:pP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كمية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الباريوم قليلة:</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r" rtl="1"/>
            <a:r>
              <a:rPr lang="ar-SY" dirty="0" smtClean="0"/>
              <a:t>تنبه الألياف العضلية مما يجعل سرعة نقل التنبيه أكبر مما هي عليه في الحالة العادية.</a:t>
            </a:r>
            <a:endParaRPr lang="en-US" dirty="0" smtClean="0"/>
          </a:p>
          <a:p>
            <a:pPr algn="r" rtl="1">
              <a:buNone/>
            </a:pP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كمية الباريوم كبيرة:</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algn="r" rtl="1"/>
            <a:r>
              <a:rPr lang="ar-SY" dirty="0" smtClean="0"/>
              <a:t> تصاب العضلة القلبية بالرجفان القلبي.</a:t>
            </a: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
        <p:nvSpPr>
          <p:cNvPr id="5" name="Title 1"/>
          <p:cNvSpPr>
            <a:spLocks noGrp="1"/>
          </p:cNvSpPr>
          <p:nvPr>
            <p:ph type="title"/>
          </p:nvPr>
        </p:nvSpPr>
        <p:spPr>
          <a:xfrm>
            <a:off x="1435608" y="274638"/>
            <a:ext cx="7498080" cy="1143000"/>
          </a:xfrm>
        </p:spPr>
        <p:txBody>
          <a:bodyPr>
            <a:normAutofit fontScale="90000"/>
          </a:bodyPr>
          <a:lstStyle/>
          <a:p>
            <a:pPr algn="ctr" rtl="1"/>
            <a:r>
              <a:rPr lang="ar-SY" dirty="0" smtClean="0"/>
              <a:t>التأثير على </a:t>
            </a:r>
            <a:r>
              <a:rPr lang="ar-SY" dirty="0" smtClean="0"/>
              <a:t>القلب</a:t>
            </a:r>
            <a:br>
              <a:rPr lang="ar-SY" dirty="0" smtClean="0"/>
            </a:br>
            <a:r>
              <a:rPr lang="ar-SY" dirty="0" smtClean="0"/>
              <a:t> </a:t>
            </a:r>
            <a:r>
              <a:rPr lang="en-US" dirty="0" smtClean="0"/>
              <a:t>Action On The Heart</a:t>
            </a:r>
            <a:r>
              <a:rPr lang="ar-SY" dirty="0" smtClean="0"/>
              <a:t>:</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447800"/>
            <a:ext cx="7802880" cy="4876800"/>
          </a:xfrm>
        </p:spPr>
        <p:txBody>
          <a:bodyPr>
            <a:normAutofit/>
          </a:bodyPr>
          <a:lstStyle/>
          <a:p>
            <a:pPr lvl="0" algn="r" rtl="1">
              <a:buFont typeface="Wingdings" pitchFamily="2" charset="2"/>
              <a:buChar char="q"/>
            </a:pPr>
            <a:r>
              <a:rPr lang="ar-SY" dirty="0" smtClean="0"/>
              <a:t>تخريش شديد لمخاطية المعدة والعضلات الملساء للأنبوب الهضمي.</a:t>
            </a:r>
            <a:endParaRPr lang="en-US" dirty="0" smtClean="0"/>
          </a:p>
          <a:p>
            <a:pPr lvl="0" algn="r" rtl="1">
              <a:buFont typeface="Wingdings" pitchFamily="2" charset="2"/>
              <a:buChar char="q"/>
            </a:pPr>
            <a:r>
              <a:rPr lang="ar-SY" dirty="0" smtClean="0"/>
              <a:t>غثيان وإقياء واسهال شديدين </a:t>
            </a:r>
            <a:r>
              <a:rPr lang="en-US" dirty="0" smtClean="0">
                <a:sym typeface="Symbol"/>
              </a:rPr>
              <a:t></a:t>
            </a:r>
            <a:r>
              <a:rPr lang="ar-SY" dirty="0" smtClean="0"/>
              <a:t> فقدان كمية كبيرة من السوائل ينجم عنها اصابة المتسمم بالصدمة.</a:t>
            </a:r>
            <a:endParaRPr lang="en-US" dirty="0" smtClean="0"/>
          </a:p>
          <a:p>
            <a:pPr lvl="0" algn="r" rtl="1">
              <a:buFont typeface="Wingdings" pitchFamily="2" charset="2"/>
              <a:buChar char="q"/>
            </a:pPr>
            <a:r>
              <a:rPr lang="ar-SY" dirty="0" smtClean="0"/>
              <a:t>آلام بطنية مع تقلصات عضلية مؤلمة وتشنجات عنيفة تنتهي أحياناً بالشلل الذي يصيب أغلب أقسام الجسم.</a:t>
            </a:r>
            <a:endParaRPr lang="en-US" dirty="0" smtClean="0"/>
          </a:p>
          <a:p>
            <a:pPr lvl="0" algn="r" rtl="1">
              <a:buFont typeface="Wingdings" pitchFamily="2" charset="2"/>
              <a:buChar char="q"/>
            </a:pPr>
            <a:r>
              <a:rPr lang="ar-SY" dirty="0" smtClean="0"/>
              <a:t>الموت بسبب توقف القلب.</a:t>
            </a:r>
            <a:endParaRPr lang="en-US" dirty="0" smtClean="0"/>
          </a:p>
          <a:p>
            <a:pPr algn="r" rtl="1">
              <a:buNone/>
            </a:pPr>
            <a:r>
              <a:rPr lang="ar-SY" dirty="0" smtClean="0"/>
              <a:t>تقدر الجرعة القاتلة بـ </a:t>
            </a:r>
            <a:r>
              <a:rPr lang="en-US" b="1" dirty="0" smtClean="0"/>
              <a:t>3 </a:t>
            </a:r>
            <a:r>
              <a:rPr lang="en-US" b="1" dirty="0" err="1" smtClean="0"/>
              <a:t>gr</a:t>
            </a:r>
            <a:r>
              <a:rPr lang="ar-SY" dirty="0" smtClean="0"/>
              <a:t> ولكن جرعات أقل منها قد تؤدي إلى الموت أحياناً. </a:t>
            </a: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
        <p:nvSpPr>
          <p:cNvPr id="5" name="Title 1"/>
          <p:cNvSpPr>
            <a:spLocks noGrp="1"/>
          </p:cNvSpPr>
          <p:nvPr>
            <p:ph type="title"/>
          </p:nvPr>
        </p:nvSpPr>
        <p:spPr>
          <a:xfrm>
            <a:off x="1435608" y="274638"/>
            <a:ext cx="7498080" cy="1143000"/>
          </a:xfrm>
        </p:spPr>
        <p:txBody>
          <a:bodyPr>
            <a:normAutofit fontScale="90000"/>
          </a:bodyPr>
          <a:lstStyle/>
          <a:p>
            <a:pPr algn="ctr" rtl="1"/>
            <a:r>
              <a:rPr lang="ar-SY" dirty="0" smtClean="0"/>
              <a:t>أعراض </a:t>
            </a:r>
            <a:r>
              <a:rPr lang="ar-SY" dirty="0" smtClean="0"/>
              <a:t>التسمم</a:t>
            </a:r>
            <a:br>
              <a:rPr lang="ar-SY" dirty="0" smtClean="0"/>
            </a:br>
            <a:r>
              <a:rPr lang="ar-SY" dirty="0" smtClean="0"/>
              <a:t> </a:t>
            </a:r>
            <a:r>
              <a:rPr lang="en-US" dirty="0" smtClean="0"/>
              <a:t>Intoxication </a:t>
            </a:r>
            <a:r>
              <a:rPr lang="en-US" dirty="0" smtClean="0"/>
              <a:t>Symptoms</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447800"/>
            <a:ext cx="7802880" cy="4876800"/>
          </a:xfrm>
        </p:spPr>
        <p:txBody>
          <a:bodyPr>
            <a:normAutofit/>
          </a:bodyPr>
          <a:lstStyle/>
          <a:p>
            <a:pPr algn="r" rtl="1"/>
            <a:r>
              <a:rPr lang="ar-SY" b="1" dirty="0" smtClean="0"/>
              <a:t>غسيل </a:t>
            </a:r>
            <a:r>
              <a:rPr lang="ar-SY" b="1" dirty="0" smtClean="0"/>
              <a:t>المعدة</a:t>
            </a:r>
            <a:r>
              <a:rPr lang="ar-SY" dirty="0" smtClean="0"/>
              <a:t> بماء يحوي على </a:t>
            </a:r>
            <a:r>
              <a:rPr lang="en-US" dirty="0" smtClean="0"/>
              <a:t>Na</a:t>
            </a:r>
            <a:r>
              <a:rPr lang="en-US" baseline="-25000" dirty="0" smtClean="0"/>
              <a:t>2</a:t>
            </a:r>
            <a:r>
              <a:rPr lang="en-US" dirty="0" smtClean="0"/>
              <a:t>SO</a:t>
            </a:r>
            <a:r>
              <a:rPr lang="en-US" baseline="-25000" dirty="0" smtClean="0"/>
              <a:t>4</a:t>
            </a:r>
            <a:r>
              <a:rPr lang="ar-SY" dirty="0" smtClean="0"/>
              <a:t> (يرسب شاردة الباريوم ويمنع الإمتصاص) أما إذا وصل إلى الدم فيعطى </a:t>
            </a:r>
            <a:r>
              <a:rPr lang="ar-SY" b="1" dirty="0" smtClean="0"/>
              <a:t>10 مل</a:t>
            </a:r>
            <a:r>
              <a:rPr lang="ar-SY" dirty="0" smtClean="0"/>
              <a:t> من محلول</a:t>
            </a:r>
            <a:r>
              <a:rPr lang="ar-SY" b="1" dirty="0" smtClean="0"/>
              <a:t> </a:t>
            </a:r>
            <a:r>
              <a:rPr lang="en-US" b="1" dirty="0" smtClean="0"/>
              <a:t>Na</a:t>
            </a:r>
            <a:r>
              <a:rPr lang="en-US" b="1" baseline="-25000" dirty="0" smtClean="0"/>
              <a:t>2</a:t>
            </a:r>
            <a:r>
              <a:rPr lang="en-US" b="1" dirty="0" smtClean="0"/>
              <a:t>SO</a:t>
            </a:r>
            <a:r>
              <a:rPr lang="en-US" b="1" baseline="-25000" dirty="0" smtClean="0"/>
              <a:t>4 </a:t>
            </a:r>
            <a:r>
              <a:rPr lang="en-US" b="1" dirty="0" smtClean="0"/>
              <a:t>(10%)</a:t>
            </a:r>
            <a:r>
              <a:rPr lang="ar-SY" dirty="0" smtClean="0"/>
              <a:t> كل </a:t>
            </a:r>
            <a:r>
              <a:rPr lang="ar-SY" b="1" dirty="0" smtClean="0"/>
              <a:t>ربع</a:t>
            </a:r>
            <a:r>
              <a:rPr lang="ar-SY" dirty="0" smtClean="0"/>
              <a:t> </a:t>
            </a:r>
            <a:r>
              <a:rPr lang="ar-SY" b="1" dirty="0" smtClean="0"/>
              <a:t>ساعة</a:t>
            </a:r>
            <a:r>
              <a:rPr lang="ar-SY" dirty="0" smtClean="0"/>
              <a:t> عن طريق الوريد حتى تراجع الأعراض. أما الترياق </a:t>
            </a:r>
            <a:r>
              <a:rPr lang="en-US" dirty="0" smtClean="0"/>
              <a:t>Antidote</a:t>
            </a:r>
            <a:r>
              <a:rPr lang="ar-SY" dirty="0" smtClean="0"/>
              <a:t> فهو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البابافيرين </a:t>
            </a:r>
            <a:r>
              <a:rPr lang="ar-SY" dirty="0" smtClean="0"/>
              <a:t>(وهي معالجة بالتضاد).</a:t>
            </a:r>
            <a:endParaRPr lang="en-US" dirty="0" smtClean="0"/>
          </a:p>
          <a:p>
            <a:pPr algn="r" rtl="1"/>
            <a:r>
              <a:rPr lang="ar-SY" dirty="0" smtClean="0"/>
              <a:t>تعالج الآلام البطنية باعطاء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المورفين </a:t>
            </a:r>
            <a:r>
              <a:rPr lang="ar-SY" dirty="0" smtClean="0"/>
              <a:t>أو أحد مشتقاته.</a:t>
            </a: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
        <p:nvSpPr>
          <p:cNvPr id="5" name="Title 1"/>
          <p:cNvSpPr>
            <a:spLocks noGrp="1"/>
          </p:cNvSpPr>
          <p:nvPr>
            <p:ph type="title"/>
          </p:nvPr>
        </p:nvSpPr>
        <p:spPr>
          <a:xfrm>
            <a:off x="1435608" y="274638"/>
            <a:ext cx="7498080" cy="1143000"/>
          </a:xfrm>
        </p:spPr>
        <p:txBody>
          <a:bodyPr>
            <a:normAutofit/>
          </a:bodyPr>
          <a:lstStyle/>
          <a:p>
            <a:pPr algn="ctr" rtl="1"/>
            <a:r>
              <a:rPr lang="ar-SY" dirty="0" smtClean="0"/>
              <a:t>العلاج </a:t>
            </a:r>
            <a:r>
              <a:rPr lang="en-US" dirty="0" smtClean="0"/>
              <a:t>Treatment</a:t>
            </a:r>
            <a:endParaRPr lang="en-US"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447800"/>
            <a:ext cx="7802880" cy="4876800"/>
          </a:xfrm>
        </p:spPr>
        <p:txBody>
          <a:bodyPr>
            <a:normAutofit/>
          </a:bodyPr>
          <a:lstStyle/>
          <a:p>
            <a:pPr algn="r" rtl="1"/>
            <a:r>
              <a:rPr lang="ar-SY" b="1" dirty="0" smtClean="0"/>
              <a:t>غسيل </a:t>
            </a:r>
            <a:r>
              <a:rPr lang="ar-SY" b="1" dirty="0" smtClean="0"/>
              <a:t>المعدة</a:t>
            </a:r>
            <a:r>
              <a:rPr lang="ar-SY" dirty="0" smtClean="0"/>
              <a:t> بماء يحوي على </a:t>
            </a:r>
            <a:r>
              <a:rPr lang="en-US" dirty="0" smtClean="0"/>
              <a:t>Na</a:t>
            </a:r>
            <a:r>
              <a:rPr lang="en-US" baseline="-25000" dirty="0" smtClean="0"/>
              <a:t>2</a:t>
            </a:r>
            <a:r>
              <a:rPr lang="en-US" dirty="0" smtClean="0"/>
              <a:t>SO</a:t>
            </a:r>
            <a:r>
              <a:rPr lang="en-US" baseline="-25000" dirty="0" smtClean="0"/>
              <a:t>4</a:t>
            </a:r>
            <a:r>
              <a:rPr lang="ar-SY" dirty="0" smtClean="0"/>
              <a:t> (يرسب شاردة الباريوم ويمنع الإمتصاص) أما إذا وصل إلى الدم فيعطى </a:t>
            </a:r>
            <a:r>
              <a:rPr lang="ar-SY" b="1" dirty="0" smtClean="0"/>
              <a:t>10 مل</a:t>
            </a:r>
            <a:r>
              <a:rPr lang="ar-SY" dirty="0" smtClean="0"/>
              <a:t> من محلول</a:t>
            </a:r>
            <a:r>
              <a:rPr lang="ar-SY" b="1" dirty="0" smtClean="0"/>
              <a:t> </a:t>
            </a:r>
            <a:r>
              <a:rPr lang="en-US" b="1" dirty="0" smtClean="0"/>
              <a:t>Na</a:t>
            </a:r>
            <a:r>
              <a:rPr lang="en-US" b="1" baseline="-25000" dirty="0" smtClean="0"/>
              <a:t>2</a:t>
            </a:r>
            <a:r>
              <a:rPr lang="en-US" b="1" dirty="0" smtClean="0"/>
              <a:t>SO</a:t>
            </a:r>
            <a:r>
              <a:rPr lang="en-US" b="1" baseline="-25000" dirty="0" smtClean="0"/>
              <a:t>4 </a:t>
            </a:r>
            <a:r>
              <a:rPr lang="en-US" b="1" dirty="0" smtClean="0"/>
              <a:t>(10%)</a:t>
            </a:r>
            <a:r>
              <a:rPr lang="ar-SY" dirty="0" smtClean="0"/>
              <a:t> كل </a:t>
            </a:r>
            <a:r>
              <a:rPr lang="ar-SY" b="1" dirty="0" smtClean="0"/>
              <a:t>ربع</a:t>
            </a:r>
            <a:r>
              <a:rPr lang="ar-SY" dirty="0" smtClean="0"/>
              <a:t> </a:t>
            </a:r>
            <a:r>
              <a:rPr lang="ar-SY" b="1" dirty="0" smtClean="0"/>
              <a:t>ساعة</a:t>
            </a:r>
            <a:r>
              <a:rPr lang="ar-SY" dirty="0" smtClean="0"/>
              <a:t> عن طريق الوريد حتى تراجع الأعراض. أما الترياق </a:t>
            </a:r>
            <a:r>
              <a:rPr lang="en-US" dirty="0" smtClean="0"/>
              <a:t>Antidote</a:t>
            </a:r>
            <a:r>
              <a:rPr lang="ar-SY" dirty="0" smtClean="0"/>
              <a:t> فهو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البابافيرين </a:t>
            </a:r>
            <a:r>
              <a:rPr lang="ar-SY" dirty="0" smtClean="0"/>
              <a:t>(وهي معالجة بالتضاد).</a:t>
            </a:r>
            <a:endParaRPr lang="en-US" dirty="0" smtClean="0"/>
          </a:p>
          <a:p>
            <a:pPr algn="r" rtl="1"/>
            <a:r>
              <a:rPr lang="ar-SY" dirty="0" smtClean="0"/>
              <a:t>تعالج الآلام البطنية باعطاء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المورفين </a:t>
            </a:r>
            <a:r>
              <a:rPr lang="ar-SY" dirty="0" smtClean="0"/>
              <a:t>أو أحد مشتقاته.</a:t>
            </a: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
        <p:nvSpPr>
          <p:cNvPr id="5" name="Title 1"/>
          <p:cNvSpPr>
            <a:spLocks noGrp="1"/>
          </p:cNvSpPr>
          <p:nvPr>
            <p:ph type="title"/>
          </p:nvPr>
        </p:nvSpPr>
        <p:spPr>
          <a:xfrm>
            <a:off x="1435608" y="274638"/>
            <a:ext cx="7498080" cy="1143000"/>
          </a:xfrm>
        </p:spPr>
        <p:txBody>
          <a:bodyPr>
            <a:normAutofit/>
          </a:bodyPr>
          <a:lstStyle/>
          <a:p>
            <a:pPr algn="ctr" rtl="1"/>
            <a:r>
              <a:rPr lang="ar-SY" dirty="0" smtClean="0"/>
              <a:t>العلاج </a:t>
            </a:r>
            <a:r>
              <a:rPr lang="en-US" dirty="0" smtClean="0"/>
              <a:t>Treatment</a:t>
            </a:r>
            <a:endParaRPr lang="en-US"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447800"/>
            <a:ext cx="7802880" cy="5410200"/>
          </a:xfrm>
        </p:spPr>
        <p:txBody>
          <a:bodyPr>
            <a:normAutofit fontScale="92500" lnSpcReduction="10000"/>
          </a:bodyPr>
          <a:lstStyle/>
          <a:p>
            <a:pPr marL="596646" indent="-514350" algn="r" rtl="1">
              <a:buFont typeface="+mj-lt"/>
              <a:buAutoNum type="arabicPeriod"/>
            </a:pPr>
            <a:r>
              <a:rPr lang="ar-SY" dirty="0" smtClean="0">
                <a:latin typeface="Traditional Arabic" pitchFamily="18" charset="-78"/>
                <a:cs typeface="Traditional Arabic" pitchFamily="18" charset="-78"/>
              </a:rPr>
              <a:t>بعد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تخريب </a:t>
            </a:r>
            <a:r>
              <a:rPr lang="ar-SY" dirty="0" smtClean="0">
                <a:latin typeface="Traditional Arabic" pitchFamily="18" charset="-78"/>
                <a:cs typeface="Traditional Arabic" pitchFamily="18" charset="-78"/>
              </a:rPr>
              <a:t>المادة العضوية بالحموض أو بالكلور الوليد </a:t>
            </a:r>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18" charset="-78"/>
                <a:cs typeface="Traditional Arabic" pitchFamily="18" charset="-78"/>
              </a:rPr>
              <a:t>تترسب </a:t>
            </a:r>
            <a:r>
              <a:rPr lang="ar-SY" dirty="0" smtClean="0">
                <a:latin typeface="Traditional Arabic" pitchFamily="18" charset="-78"/>
                <a:cs typeface="Traditional Arabic" pitchFamily="18" charset="-78"/>
              </a:rPr>
              <a:t>شاردة الباريوم بشكل كبريتات.</a:t>
            </a:r>
            <a:endParaRPr lang="en-US" dirty="0" smtClean="0">
              <a:latin typeface="Traditional Arabic" pitchFamily="18" charset="-78"/>
              <a:cs typeface="Traditional Arabic" pitchFamily="18" charset="-78"/>
            </a:endParaRPr>
          </a:p>
          <a:p>
            <a:pPr marL="596646" indent="-514350" algn="r" rtl="1">
              <a:buFont typeface="+mj-lt"/>
              <a:buAutoNum type="arabicPeriod"/>
            </a:pPr>
            <a:r>
              <a:rPr lang="ar-SY" dirty="0" smtClean="0">
                <a:latin typeface="Traditional Arabic" pitchFamily="18" charset="-78"/>
                <a:cs typeface="Traditional Arabic" pitchFamily="18" charset="-78"/>
              </a:rPr>
              <a:t>بعد </a:t>
            </a:r>
            <a:r>
              <a:rPr lang="ar-SY"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الترشيح </a:t>
            </a:r>
            <a:r>
              <a:rPr lang="ar-SY" dirty="0" smtClean="0">
                <a:latin typeface="Traditional Arabic" pitchFamily="18" charset="-78"/>
                <a:cs typeface="Traditional Arabic" pitchFamily="18" charset="-78"/>
              </a:rPr>
              <a:t>يطبق عليه </a:t>
            </a:r>
            <a:r>
              <a:rPr lang="ar-SY"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aditional Arabic" pitchFamily="18" charset="-78"/>
                <a:cs typeface="Traditional Arabic" pitchFamily="18" charset="-78"/>
              </a:rPr>
              <a:t>التفاعل </a:t>
            </a:r>
            <a:r>
              <a:rPr lang="ar-SY" dirty="0" smtClean="0">
                <a:latin typeface="Traditional Arabic" pitchFamily="18" charset="-78"/>
                <a:cs typeface="Traditional Arabic" pitchFamily="18" charset="-78"/>
              </a:rPr>
              <a:t>التالي مع فحمات الصوديوم بالحرارة القوية</a:t>
            </a:r>
            <a:r>
              <a:rPr lang="ar-SY" dirty="0" smtClean="0">
                <a:latin typeface="Traditional Arabic" pitchFamily="18" charset="-78"/>
                <a:cs typeface="Traditional Arabic" pitchFamily="18" charset="-78"/>
              </a:rPr>
              <a:t>:</a:t>
            </a:r>
          </a:p>
          <a:p>
            <a:pPr marL="596646" indent="-514350" algn="ctr" rtl="1">
              <a:buNone/>
            </a:pPr>
            <a:r>
              <a:rPr lang="en-US" sz="2800" dirty="0" smtClean="0">
                <a:latin typeface="Traditional Arabic" pitchFamily="18" charset="-78"/>
                <a:cs typeface="Traditional Arabic" pitchFamily="18" charset="-78"/>
              </a:rPr>
              <a:t>Na</a:t>
            </a:r>
            <a:r>
              <a:rPr lang="en-US" sz="2800" baseline="-25000" dirty="0" smtClean="0">
                <a:latin typeface="Traditional Arabic" pitchFamily="18" charset="-78"/>
                <a:cs typeface="Traditional Arabic" pitchFamily="18" charset="-78"/>
              </a:rPr>
              <a:t>2</a:t>
            </a:r>
            <a:r>
              <a:rPr lang="en-US" sz="2800" dirty="0" smtClean="0">
                <a:latin typeface="Traditional Arabic" pitchFamily="18" charset="-78"/>
                <a:cs typeface="Traditional Arabic" pitchFamily="18" charset="-78"/>
              </a:rPr>
              <a:t>CO</a:t>
            </a:r>
            <a:r>
              <a:rPr lang="en-US" sz="2800" baseline="-25000" dirty="0" smtClean="0">
                <a:latin typeface="Traditional Arabic" pitchFamily="18" charset="-78"/>
                <a:cs typeface="Traditional Arabic" pitchFamily="18" charset="-78"/>
              </a:rPr>
              <a:t>3</a:t>
            </a:r>
            <a:r>
              <a:rPr lang="en-US" sz="2800" dirty="0" smtClean="0">
                <a:latin typeface="Traditional Arabic" pitchFamily="18" charset="-78"/>
                <a:cs typeface="Traditional Arabic" pitchFamily="18" charset="-78"/>
              </a:rPr>
              <a:t> + BaSO</a:t>
            </a:r>
            <a:r>
              <a:rPr lang="en-US" sz="2800" baseline="-25000" dirty="0" smtClean="0">
                <a:latin typeface="Traditional Arabic" pitchFamily="18" charset="-78"/>
                <a:cs typeface="Traditional Arabic" pitchFamily="18" charset="-78"/>
              </a:rPr>
              <a:t>4</a:t>
            </a:r>
            <a:r>
              <a:rPr lang="en-US" sz="2800" dirty="0" smtClean="0">
                <a:latin typeface="Traditional Arabic" pitchFamily="18" charset="-78"/>
                <a:cs typeface="Traditional Arabic" pitchFamily="18" charset="-78"/>
              </a:rPr>
              <a:t>                 BaCO</a:t>
            </a:r>
            <a:r>
              <a:rPr lang="en-US" sz="2800" baseline="-25000" dirty="0" smtClean="0">
                <a:latin typeface="Traditional Arabic" pitchFamily="18" charset="-78"/>
                <a:cs typeface="Traditional Arabic" pitchFamily="18" charset="-78"/>
              </a:rPr>
              <a:t>3</a:t>
            </a:r>
            <a:r>
              <a:rPr lang="en-US" sz="2800" dirty="0" smtClean="0">
                <a:latin typeface="Traditional Arabic" pitchFamily="18" charset="-78"/>
                <a:cs typeface="Traditional Arabic" pitchFamily="18" charset="-78"/>
              </a:rPr>
              <a:t> + Na</a:t>
            </a:r>
            <a:r>
              <a:rPr lang="en-US" sz="2800" baseline="-25000" dirty="0" smtClean="0">
                <a:latin typeface="Traditional Arabic" pitchFamily="18" charset="-78"/>
                <a:cs typeface="Traditional Arabic" pitchFamily="18" charset="-78"/>
              </a:rPr>
              <a:t>2</a:t>
            </a:r>
            <a:r>
              <a:rPr lang="en-US" sz="2800" dirty="0" smtClean="0">
                <a:latin typeface="Traditional Arabic" pitchFamily="18" charset="-78"/>
                <a:cs typeface="Traditional Arabic" pitchFamily="18" charset="-78"/>
              </a:rPr>
              <a:t>SO</a:t>
            </a:r>
            <a:r>
              <a:rPr lang="en-US" sz="2800" baseline="-25000" dirty="0" smtClean="0">
                <a:latin typeface="Traditional Arabic" pitchFamily="18" charset="-78"/>
                <a:cs typeface="Traditional Arabic" pitchFamily="18" charset="-78"/>
              </a:rPr>
              <a:t>4</a:t>
            </a:r>
            <a:endParaRPr lang="en-US" sz="2800" dirty="0" smtClean="0">
              <a:latin typeface="Traditional Arabic" pitchFamily="18" charset="-78"/>
              <a:cs typeface="Traditional Arabic" pitchFamily="18" charset="-78"/>
            </a:endParaRPr>
          </a:p>
          <a:p>
            <a:pPr marL="596646" indent="-514350" algn="r" rtl="1">
              <a:buFont typeface="+mj-lt"/>
              <a:buAutoNum type="arabicPeriod" startAt="3"/>
            </a:pPr>
            <a:r>
              <a:rPr lang="ar-SY" dirty="0" smtClean="0">
                <a:latin typeface="Traditional Arabic" pitchFamily="18" charset="-78"/>
                <a:cs typeface="Traditional Arabic" pitchFamily="18" charset="-78"/>
              </a:rPr>
              <a:t>- ثم يتحول إلى فحمات الباريوم بحله بالماء حيث تنحل </a:t>
            </a:r>
            <a:r>
              <a:rPr lang="en-US" dirty="0" smtClean="0">
                <a:latin typeface="Traditional Arabic" pitchFamily="18" charset="-78"/>
                <a:cs typeface="Traditional Arabic" pitchFamily="18" charset="-78"/>
              </a:rPr>
              <a:t>Na</a:t>
            </a:r>
            <a:r>
              <a:rPr lang="en-US" baseline="-25000" dirty="0" smtClean="0">
                <a:latin typeface="Traditional Arabic" pitchFamily="18" charset="-78"/>
                <a:cs typeface="Traditional Arabic" pitchFamily="18" charset="-78"/>
              </a:rPr>
              <a:t>2</a:t>
            </a:r>
            <a:r>
              <a:rPr lang="en-US" dirty="0" smtClean="0">
                <a:latin typeface="Traditional Arabic" pitchFamily="18" charset="-78"/>
                <a:cs typeface="Traditional Arabic" pitchFamily="18" charset="-78"/>
              </a:rPr>
              <a:t>SO</a:t>
            </a:r>
            <a:r>
              <a:rPr lang="en-US" baseline="-25000" dirty="0" smtClean="0">
                <a:latin typeface="Traditional Arabic" pitchFamily="18" charset="-78"/>
                <a:cs typeface="Traditional Arabic" pitchFamily="18" charset="-78"/>
              </a:rPr>
              <a:t>4</a:t>
            </a:r>
            <a:r>
              <a:rPr lang="ar-SY" dirty="0" smtClean="0">
                <a:latin typeface="Traditional Arabic" pitchFamily="18" charset="-78"/>
                <a:cs typeface="Traditional Arabic" pitchFamily="18" charset="-78"/>
              </a:rPr>
              <a:t> ويبقى</a:t>
            </a:r>
            <a:r>
              <a:rPr lang="en-US" dirty="0" smtClean="0">
                <a:latin typeface="Traditional Arabic" pitchFamily="18" charset="-78"/>
                <a:cs typeface="Traditional Arabic" pitchFamily="18" charset="-78"/>
              </a:rPr>
              <a:t>BaCO</a:t>
            </a:r>
            <a:r>
              <a:rPr lang="en-US" baseline="-25000" dirty="0" smtClean="0">
                <a:latin typeface="Traditional Arabic" pitchFamily="18" charset="-78"/>
                <a:cs typeface="Traditional Arabic" pitchFamily="18" charset="-78"/>
              </a:rPr>
              <a:t>3</a:t>
            </a:r>
            <a:r>
              <a:rPr lang="en-US" dirty="0" smtClean="0">
                <a:latin typeface="Traditional Arabic" pitchFamily="18" charset="-78"/>
                <a:cs typeface="Traditional Arabic" pitchFamily="18" charset="-78"/>
              </a:rPr>
              <a:t> </a:t>
            </a:r>
            <a:r>
              <a:rPr lang="ar-SY" dirty="0" smtClean="0">
                <a:latin typeface="Traditional Arabic" pitchFamily="18" charset="-78"/>
                <a:cs typeface="Traditional Arabic" pitchFamily="18" charset="-78"/>
              </a:rPr>
              <a:t> فيحل بـ </a:t>
            </a:r>
            <a:r>
              <a:rPr lang="en-US" dirty="0" err="1" smtClean="0">
                <a:latin typeface="Traditional Arabic" pitchFamily="18" charset="-78"/>
                <a:cs typeface="Traditional Arabic" pitchFamily="18" charset="-78"/>
              </a:rPr>
              <a:t>HCl</a:t>
            </a:r>
            <a:r>
              <a:rPr lang="ar-SY" dirty="0" smtClean="0">
                <a:latin typeface="Traditional Arabic" pitchFamily="18" charset="-78"/>
                <a:cs typeface="Traditional Arabic" pitchFamily="18" charset="-78"/>
              </a:rPr>
              <a:t> المخفف فيتحول إلى </a:t>
            </a:r>
            <a:r>
              <a:rPr lang="en-US" b="1" dirty="0" smtClean="0">
                <a:latin typeface="Traditional Arabic" pitchFamily="18" charset="-78"/>
                <a:cs typeface="Traditional Arabic" pitchFamily="18" charset="-78"/>
              </a:rPr>
              <a:t>BaCl</a:t>
            </a:r>
            <a:r>
              <a:rPr lang="en-US" b="1" baseline="-25000" dirty="0" smtClean="0">
                <a:latin typeface="Traditional Arabic" pitchFamily="18" charset="-78"/>
                <a:cs typeface="Traditional Arabic" pitchFamily="18" charset="-78"/>
              </a:rPr>
              <a:t>2</a:t>
            </a:r>
            <a:r>
              <a:rPr lang="ar-SY" dirty="0" smtClean="0">
                <a:latin typeface="Traditional Arabic" pitchFamily="18" charset="-78"/>
                <a:cs typeface="Traditional Arabic" pitchFamily="18" charset="-78"/>
              </a:rPr>
              <a:t> الذي يطبق عليه تفاعلات الكشف:</a:t>
            </a:r>
            <a:endParaRPr lang="en-US" dirty="0" smtClean="0">
              <a:latin typeface="Traditional Arabic" pitchFamily="18" charset="-78"/>
              <a:cs typeface="Traditional Arabic" pitchFamily="18" charset="-78"/>
            </a:endParaRPr>
          </a:p>
          <a:p>
            <a:pPr lvl="1" algn="r" rtl="1"/>
            <a:r>
              <a:rPr lang="ar-SY" dirty="0" smtClean="0">
                <a:latin typeface="Traditional Arabic" pitchFamily="18" charset="-78"/>
                <a:cs typeface="Traditional Arabic" pitchFamily="18" charset="-78"/>
              </a:rPr>
              <a:t>راسب أصفر مع كرومات البوتاسيوم.</a:t>
            </a:r>
            <a:endParaRPr lang="en-US" dirty="0" smtClean="0">
              <a:latin typeface="Traditional Arabic" pitchFamily="18" charset="-78"/>
              <a:cs typeface="Traditional Arabic" pitchFamily="18" charset="-78"/>
            </a:endParaRPr>
          </a:p>
          <a:p>
            <a:pPr lvl="1" algn="r" rtl="1"/>
            <a:r>
              <a:rPr lang="ar-SY" dirty="0" smtClean="0">
                <a:latin typeface="Traditional Arabic" pitchFamily="18" charset="-78"/>
                <a:cs typeface="Traditional Arabic" pitchFamily="18" charset="-78"/>
              </a:rPr>
              <a:t>راسب أبيض مع السلفات. </a:t>
            </a:r>
          </a:p>
          <a:p>
            <a:pPr algn="r" rtl="1">
              <a:buNone/>
            </a:pPr>
            <a:r>
              <a:rPr lang="ar-SY" b="1" dirty="0" smtClean="0">
                <a:ln w="3175">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Traditional Arabic" pitchFamily="18" charset="-78"/>
                <a:cs typeface="Traditional Arabic" pitchFamily="18" charset="-78"/>
              </a:rPr>
              <a:t>ملاحظة: </a:t>
            </a:r>
            <a:r>
              <a:rPr lang="ar-SY" dirty="0" smtClean="0">
                <a:latin typeface="Traditional Arabic" pitchFamily="18" charset="-78"/>
                <a:cs typeface="Traditional Arabic" pitchFamily="18" charset="-78"/>
              </a:rPr>
              <a:t>لا يوجد أي أثر للباريوم ولذلك عند كشف أن كمية منه ومهما كانت صغيرة فهي تدل على حدوث تسمم بالباريوم. </a:t>
            </a:r>
            <a:endParaRPr lang="en-US" dirty="0" smtClean="0">
              <a:latin typeface="Traditional Arabic" pitchFamily="18" charset="-78"/>
              <a:cs typeface="Traditional Arabic" pitchFamily="18" charset="-78"/>
            </a:endParaRPr>
          </a:p>
          <a:p>
            <a:pPr lvl="1" algn="r" rtl="1">
              <a:buNone/>
            </a:pPr>
            <a:endParaRPr lang="en-US" dirty="0" smtClean="0"/>
          </a:p>
          <a:p>
            <a:pPr marL="596646" indent="-514350" algn="r" rtl="1">
              <a:buFont typeface="+mj-lt"/>
              <a:buAutoNum type="arabicPeriod" startAt="3"/>
            </a:pPr>
            <a:endParaRPr lang="en-US" dirty="0"/>
          </a:p>
        </p:txBody>
      </p:sp>
      <p:sp>
        <p:nvSpPr>
          <p:cNvPr id="4" name="TextBox 3"/>
          <p:cNvSpPr txBox="1"/>
          <p:nvPr/>
        </p:nvSpPr>
        <p:spPr>
          <a:xfrm>
            <a:off x="381000" y="304800"/>
            <a:ext cx="22860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sz="1050" dirty="0" smtClean="0">
                <a:effectLst>
                  <a:outerShdw blurRad="50800" dist="38100" algn="tr" rotWithShape="0">
                    <a:prstClr val="black">
                      <a:alpha val="40000"/>
                    </a:prstClr>
                  </a:outerShdw>
                </a:effectLst>
              </a:rPr>
              <a:t>الباريوم</a:t>
            </a:r>
            <a:endParaRPr lang="en-US" sz="1050" dirty="0" smtClean="0"/>
          </a:p>
          <a:p>
            <a:pPr algn="ctr" rtl="1"/>
            <a:r>
              <a:rPr lang="en-US" sz="1050" dirty="0" smtClean="0">
                <a:effectLst>
                  <a:outerShdw blurRad="50800" dist="38100" algn="tr" rotWithShape="0">
                    <a:prstClr val="black">
                      <a:alpha val="40000"/>
                    </a:prstClr>
                  </a:outerShdw>
                </a:effectLst>
              </a:rPr>
              <a:t>Barium (</a:t>
            </a:r>
            <a:r>
              <a:rPr lang="en-US" sz="1050" dirty="0" err="1" smtClean="0">
                <a:effectLst>
                  <a:outerShdw blurRad="50800" dist="38100" algn="tr" rotWithShape="0">
                    <a:prstClr val="black">
                      <a:alpha val="40000"/>
                    </a:prstClr>
                  </a:outerShdw>
                </a:effectLst>
              </a:rPr>
              <a:t>Ba</a:t>
            </a:r>
            <a:r>
              <a:rPr lang="en-US" sz="1050" dirty="0" smtClean="0">
                <a:effectLst>
                  <a:outerShdw blurRad="50800" dist="38100" algn="tr" rotWithShape="0">
                    <a:prstClr val="black">
                      <a:alpha val="40000"/>
                    </a:prstClr>
                  </a:outerShdw>
                </a:effectLst>
              </a:rPr>
              <a:t>)</a:t>
            </a:r>
            <a:endParaRPr lang="en-US" sz="1050" dirty="0"/>
          </a:p>
        </p:txBody>
      </p:sp>
      <p:sp>
        <p:nvSpPr>
          <p:cNvPr id="5" name="Title 1"/>
          <p:cNvSpPr>
            <a:spLocks noGrp="1"/>
          </p:cNvSpPr>
          <p:nvPr>
            <p:ph type="title"/>
          </p:nvPr>
        </p:nvSpPr>
        <p:spPr>
          <a:xfrm>
            <a:off x="1435608" y="274638"/>
            <a:ext cx="7498080" cy="1143000"/>
          </a:xfrm>
        </p:spPr>
        <p:txBody>
          <a:bodyPr>
            <a:normAutofit fontScale="90000"/>
          </a:bodyPr>
          <a:lstStyle/>
          <a:p>
            <a:pPr algn="ctr" rtl="1"/>
            <a:r>
              <a:rPr lang="ar-SY" dirty="0" smtClean="0"/>
              <a:t>الكشف عن </a:t>
            </a:r>
            <a:r>
              <a:rPr lang="ar-SY" dirty="0" smtClean="0"/>
              <a:t>الباريوم</a:t>
            </a:r>
            <a:br>
              <a:rPr lang="ar-SY" dirty="0" smtClean="0"/>
            </a:br>
            <a:r>
              <a:rPr lang="ar-SY" dirty="0" smtClean="0"/>
              <a:t> </a:t>
            </a:r>
            <a:r>
              <a:rPr lang="en-US" dirty="0" smtClean="0"/>
              <a:t>Detection </a:t>
            </a:r>
            <a:r>
              <a:rPr lang="en-US" dirty="0" smtClean="0"/>
              <a:t>Of </a:t>
            </a:r>
            <a:r>
              <a:rPr lang="en-US" dirty="0" smtClean="0"/>
              <a:t>Barium</a:t>
            </a:r>
            <a:endParaRPr lang="en-US" dirty="0" smtClean="0"/>
          </a:p>
        </p:txBody>
      </p:sp>
      <p:cxnSp>
        <p:nvCxnSpPr>
          <p:cNvPr id="7" name="Straight Arrow Connector 6"/>
          <p:cNvCxnSpPr/>
          <p:nvPr/>
        </p:nvCxnSpPr>
        <p:spPr>
          <a:xfrm>
            <a:off x="4267200" y="3429000"/>
            <a:ext cx="1295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343400" y="3124200"/>
            <a:ext cx="1066800" cy="369332"/>
          </a:xfrm>
          <a:prstGeom prst="rect">
            <a:avLst/>
          </a:prstGeom>
          <a:noFill/>
        </p:spPr>
        <p:txBody>
          <a:bodyPr wrap="square" rtlCol="0">
            <a:spAutoFit/>
          </a:bodyPr>
          <a:lstStyle/>
          <a:p>
            <a:pPr algn="ctr" rtl="1"/>
            <a:r>
              <a:rPr lang="ar-SY" dirty="0" smtClean="0"/>
              <a:t>حرارة</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t>الصفات الكيميائية </a:t>
            </a:r>
            <a:r>
              <a:rPr lang="ar-SY" dirty="0" smtClean="0"/>
              <a:t>والفيزيائية</a:t>
            </a:r>
            <a:br>
              <a:rPr lang="ar-SY" dirty="0" smtClean="0"/>
            </a:br>
            <a:r>
              <a:rPr lang="ar-SY" dirty="0" smtClean="0"/>
              <a:t> </a:t>
            </a:r>
            <a:r>
              <a:rPr lang="en-US" dirty="0" smtClean="0"/>
              <a:t>Chemical &amp; Physical Properties</a:t>
            </a:r>
            <a:endParaRPr lang="en-US" dirty="0"/>
          </a:p>
        </p:txBody>
      </p:sp>
      <p:sp>
        <p:nvSpPr>
          <p:cNvPr id="3" name="Content Placeholder 2"/>
          <p:cNvSpPr>
            <a:spLocks noGrp="1"/>
          </p:cNvSpPr>
          <p:nvPr>
            <p:ph idx="1"/>
          </p:nvPr>
        </p:nvSpPr>
        <p:spPr>
          <a:xfrm>
            <a:off x="1219200" y="1600200"/>
            <a:ext cx="7726680" cy="4800600"/>
          </a:xfrm>
        </p:spPr>
        <p:txBody>
          <a:bodyPr>
            <a:normAutofit/>
          </a:bodyPr>
          <a:lstStyle/>
          <a:p>
            <a:pPr algn="r" rtl="1"/>
            <a:r>
              <a:rPr lang="ar-SY" dirty="0" smtClean="0">
                <a:latin typeface="Calibri" pitchFamily="34" charset="0"/>
                <a:cs typeface="Traditional Arabic" pitchFamily="18" charset="-78"/>
              </a:rPr>
              <a:t>تشبه الزئبق والرصاص لأنه يقع في الجدول الدوري بينهما. ماءات التاليوم تعتبر من الأسس القوية المماثلة لماءات الصوديوم والبوتاسيوم. له قيمتين اتحاديتين 1 و2 هما </a:t>
            </a:r>
            <a:r>
              <a:rPr lang="en-US" dirty="0" err="1" smtClean="0">
                <a:latin typeface="Calibri" pitchFamily="34" charset="0"/>
                <a:cs typeface="Calibri" pitchFamily="34" charset="0"/>
              </a:rPr>
              <a:t>Talo</a:t>
            </a:r>
            <a:r>
              <a:rPr lang="ar-SY" dirty="0" smtClean="0">
                <a:latin typeface="Calibri" pitchFamily="34" charset="0"/>
                <a:cs typeface="Traditional Arabic" pitchFamily="18" charset="-78"/>
              </a:rPr>
              <a:t> و</a:t>
            </a:r>
            <a:r>
              <a:rPr lang="en-US" dirty="0" err="1" smtClean="0">
                <a:latin typeface="Calibri" pitchFamily="34" charset="0"/>
                <a:cs typeface="Calibri" pitchFamily="34" charset="0"/>
              </a:rPr>
              <a:t>Tali</a:t>
            </a:r>
            <a:r>
              <a:rPr lang="ar-SY" dirty="0" smtClean="0">
                <a:latin typeface="Calibri" pitchFamily="34" charset="0"/>
                <a:cs typeface="Traditional Arabic" pitchFamily="18" charset="-78"/>
              </a:rPr>
              <a:t> وأملاح التاليوم ذات القيمة الاتحادية العليا تعتبر من المؤكسدات وترجع بسهولة لتعطي أملاح </a:t>
            </a:r>
            <a:r>
              <a:rPr lang="en-US" dirty="0" err="1" smtClean="0">
                <a:latin typeface="Calibri" pitchFamily="34" charset="0"/>
                <a:cs typeface="Calibri" pitchFamily="34" charset="0"/>
              </a:rPr>
              <a:t>Talo</a:t>
            </a:r>
            <a:r>
              <a:rPr lang="ar-SY" dirty="0" smtClean="0">
                <a:latin typeface="Calibri" pitchFamily="34" charset="0"/>
                <a:cs typeface="Traditional Arabic" pitchFamily="18" charset="-78"/>
              </a:rPr>
              <a:t>.</a:t>
            </a:r>
            <a:endParaRPr lang="en-US" sz="2400" dirty="0" smtClean="0">
              <a:latin typeface="Calibri" pitchFamily="34" charset="0"/>
              <a:cs typeface="Calibri" pitchFamily="34" charset="0"/>
            </a:endParaRPr>
          </a:p>
          <a:p>
            <a:pPr algn="r" rtl="1"/>
            <a:r>
              <a:rPr lang="ar-SY" dirty="0" smtClean="0">
                <a:latin typeface="Calibri" pitchFamily="34" charset="0"/>
                <a:cs typeface="Traditional Arabic" pitchFamily="18" charset="-78"/>
              </a:rPr>
              <a:t>سمية جميع أملاح التاليوم شديدة ويحدث التسمم عن طريق جهاز الهضم ويمكن أن يحدث عن طريق الجلد لأنها تمتص عبره.</a:t>
            </a:r>
            <a:endParaRPr lang="en-US" sz="2400" dirty="0" smtClean="0">
              <a:latin typeface="Calibri" pitchFamily="34" charset="0"/>
              <a:cs typeface="Calibri" pitchFamily="34" charset="0"/>
            </a:endParaRPr>
          </a:p>
          <a:p>
            <a:pPr algn="r" rtl="1"/>
            <a:r>
              <a:rPr lang="ar-SY" dirty="0" smtClean="0">
                <a:latin typeface="Calibri" pitchFamily="34" charset="0"/>
                <a:cs typeface="Traditional Arabic" pitchFamily="18" charset="-78"/>
              </a:rPr>
              <a:t>الجرعة القاتلة </a:t>
            </a:r>
            <a:r>
              <a:rPr lang="en-US" dirty="0" smtClean="0">
                <a:latin typeface="Calibri" pitchFamily="34" charset="0"/>
                <a:cs typeface="Calibri" pitchFamily="34" charset="0"/>
              </a:rPr>
              <a:t>0.3 – 1 </a:t>
            </a:r>
            <a:r>
              <a:rPr lang="en-US" dirty="0" err="1" smtClean="0">
                <a:latin typeface="Calibri" pitchFamily="34" charset="0"/>
                <a:cs typeface="Calibri" pitchFamily="34" charset="0"/>
              </a:rPr>
              <a:t>gr</a:t>
            </a:r>
            <a:r>
              <a:rPr lang="ar-SY" dirty="0" smtClean="0">
                <a:latin typeface="Calibri" pitchFamily="34" charset="0"/>
                <a:cs typeface="Traditional Arabic" pitchFamily="18" charset="-78"/>
              </a:rPr>
              <a:t> من أملاح التاليوم المنحلة الكبريتات أو الخلات وهو سم تراكمي مثل بقية الشوارد المعدنية</a:t>
            </a:r>
            <a:r>
              <a:rPr lang="ar-SY" dirty="0" smtClean="0">
                <a:latin typeface="Calibri" pitchFamily="34" charset="0"/>
                <a:cs typeface="Traditional Arabic" pitchFamily="18" charset="-78"/>
              </a:rPr>
              <a:t>.</a:t>
            </a:r>
            <a:endParaRPr lang="en-US" sz="2400" dirty="0" smtClean="0">
              <a:latin typeface="Calibri" pitchFamily="34" charset="0"/>
              <a:cs typeface="Calibri" pitchFamily="34" charset="0"/>
            </a:endParaRPr>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Y" dirty="0" smtClean="0"/>
              <a:t>الأعراض </a:t>
            </a:r>
            <a:r>
              <a:rPr lang="en-US" dirty="0" smtClean="0"/>
              <a:t>Symptoms</a:t>
            </a:r>
            <a:endParaRPr lang="en-US" dirty="0"/>
          </a:p>
        </p:txBody>
      </p:sp>
      <p:sp>
        <p:nvSpPr>
          <p:cNvPr id="3" name="Content Placeholder 2"/>
          <p:cNvSpPr>
            <a:spLocks noGrp="1"/>
          </p:cNvSpPr>
          <p:nvPr>
            <p:ph idx="1"/>
          </p:nvPr>
        </p:nvSpPr>
        <p:spPr/>
        <p:txBody>
          <a:bodyPr/>
          <a:lstStyle/>
          <a:p>
            <a:pPr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الطور الأول:</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dirty="0" smtClean="0"/>
              <a:t>تظهر الأعراض بعد 2-8 أيام وتشمل:</a:t>
            </a:r>
            <a:endParaRPr lang="en-US" dirty="0" smtClean="0"/>
          </a:p>
          <a:p>
            <a:pPr lvl="0" algn="r" rtl="1"/>
            <a:r>
              <a:rPr lang="ar-SY" dirty="0" smtClean="0"/>
              <a:t>اضطرابات معدية.</a:t>
            </a:r>
            <a:endParaRPr lang="en-US" dirty="0" smtClean="0"/>
          </a:p>
          <a:p>
            <a:pPr lvl="0" algn="r" rtl="1"/>
            <a:r>
              <a:rPr lang="ar-SY" dirty="0" smtClean="0"/>
              <a:t>غثيان وتقيؤ.</a:t>
            </a:r>
            <a:endParaRPr lang="en-US" dirty="0" smtClean="0"/>
          </a:p>
          <a:p>
            <a:pPr lvl="0" algn="r" rtl="1"/>
            <a:r>
              <a:rPr lang="ar-SY" dirty="0" smtClean="0"/>
              <a:t>آلام بطنية.</a:t>
            </a:r>
            <a:endParaRPr lang="en-US" dirty="0" smtClean="0"/>
          </a:p>
          <a:p>
            <a:pPr lvl="0" algn="r" rtl="1"/>
            <a:r>
              <a:rPr lang="ar-SY" dirty="0" smtClean="0"/>
              <a:t>إسهال يتبعه بشكل عام إمساك شديد.</a:t>
            </a:r>
            <a:endParaRPr lang="en-US" dirty="0" smtClean="0"/>
          </a:p>
          <a:p>
            <a:pPr algn="r" rtl="1"/>
            <a:endParaRPr lang="en-US" dirty="0"/>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Y" dirty="0" smtClean="0"/>
              <a:t>الأعراض </a:t>
            </a:r>
            <a:r>
              <a:rPr lang="en-US" dirty="0" smtClean="0"/>
              <a:t>Symptoms</a:t>
            </a:r>
            <a:endParaRPr lang="en-US" dirty="0"/>
          </a:p>
        </p:txBody>
      </p:sp>
      <p:sp>
        <p:nvSpPr>
          <p:cNvPr id="3" name="Content Placeholder 2"/>
          <p:cNvSpPr>
            <a:spLocks noGrp="1"/>
          </p:cNvSpPr>
          <p:nvPr>
            <p:ph idx="1"/>
          </p:nvPr>
        </p:nvSpPr>
        <p:spPr/>
        <p:txBody>
          <a:bodyPr>
            <a:normAutofit fontScale="77500" lnSpcReduction="20000"/>
          </a:bodyPr>
          <a:lstStyle/>
          <a:p>
            <a:pPr algn="r" rtl="1">
              <a:buNone/>
            </a:pPr>
            <a:r>
              <a:rPr lang="ar-SY"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الطور الثاني:</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r" rtl="1"/>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أعراض كلوية:</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1" algn="r" rtl="1"/>
            <a:r>
              <a:rPr lang="ar-SY" dirty="0" smtClean="0"/>
              <a:t> مشابهة لبقية الشوارد المعدنية وخاصة الزئبق.</a:t>
            </a:r>
            <a:endParaRPr lang="en-US" dirty="0" smtClean="0"/>
          </a:p>
          <a:p>
            <a:pPr algn="r" rtl="1"/>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أعراض بصرية:</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1" algn="r" rtl="1"/>
            <a:r>
              <a:rPr lang="ar-SY" dirty="0" smtClean="0"/>
              <a:t>اضطرابات في الرؤية بشكل حول بسبب التأثير على العضلات المحركة للعين.</a:t>
            </a:r>
            <a:endParaRPr lang="en-US" dirty="0" smtClean="0"/>
          </a:p>
          <a:p>
            <a:pPr lvl="1" algn="r" rtl="1"/>
            <a:r>
              <a:rPr lang="ar-SY" dirty="0" smtClean="0"/>
              <a:t>آفات في القزحية والجسم البلوري.</a:t>
            </a:r>
            <a:endParaRPr lang="en-US" dirty="0" smtClean="0"/>
          </a:p>
          <a:p>
            <a:pPr lvl="1" algn="r" rtl="1"/>
            <a:r>
              <a:rPr lang="ar-SY" dirty="0" smtClean="0"/>
              <a:t>قد يصاب العصب البصري وتؤدي في النهاية بالعمى الدائم</a:t>
            </a:r>
            <a:endParaRPr lang="en-US" dirty="0" smtClean="0"/>
          </a:p>
          <a:p>
            <a:pPr algn="r" rtl="1"/>
            <a:r>
              <a:rPr lang="ar-SY"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أعراض هرمونية:</a:t>
            </a:r>
            <a:endPar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pPr lvl="1" algn="r" rtl="1"/>
            <a:r>
              <a:rPr lang="ar-SY" dirty="0" smtClean="0"/>
              <a:t>تصاب الهرمونات المنظمة للوظائف الجنسية:</a:t>
            </a:r>
            <a:endParaRPr lang="en-US" dirty="0" smtClean="0"/>
          </a:p>
          <a:p>
            <a:pPr lvl="1" algn="r" rtl="1"/>
            <a:r>
              <a:rPr lang="ar-SY" dirty="0" smtClean="0"/>
              <a:t>تتمثل بانقطاع الطمث عند النساء.</a:t>
            </a:r>
            <a:endParaRPr lang="en-US" dirty="0" smtClean="0"/>
          </a:p>
          <a:p>
            <a:pPr lvl="1" algn="r" rtl="1"/>
            <a:r>
              <a:rPr lang="ar-SY" dirty="0" smtClean="0"/>
              <a:t>فقدان الغريزة الجنسية عند الرجل وضمور الخصيتين واختفاء الحيوانات المنوية</a:t>
            </a:r>
            <a:r>
              <a:rPr lang="ar-SY" dirty="0" smtClean="0"/>
              <a:t>.</a:t>
            </a:r>
            <a:endParaRPr lang="en-US" dirty="0" smtClean="0"/>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Y" dirty="0" smtClean="0"/>
              <a:t>الأعراض </a:t>
            </a:r>
            <a:r>
              <a:rPr lang="en-US" dirty="0" smtClean="0"/>
              <a:t>Symptoms</a:t>
            </a:r>
            <a:endParaRPr lang="en-US" dirty="0"/>
          </a:p>
        </p:txBody>
      </p:sp>
      <p:sp>
        <p:nvSpPr>
          <p:cNvPr id="3" name="Content Placeholder 2"/>
          <p:cNvSpPr>
            <a:spLocks noGrp="1"/>
          </p:cNvSpPr>
          <p:nvPr>
            <p:ph idx="1"/>
          </p:nvPr>
        </p:nvSpPr>
        <p:spPr/>
        <p:txBody>
          <a:bodyPr>
            <a:normAutofit fontScale="85000" lnSpcReduction="20000"/>
          </a:bodyPr>
          <a:lstStyle/>
          <a:p>
            <a:pPr algn="r" rtl="1">
              <a:buNone/>
            </a:pPr>
            <a:r>
              <a:rPr lang="ar-SY" sz="33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الطور الثالث:</a:t>
            </a:r>
            <a:endParaRPr lang="en-US" sz="33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lvl="0" algn="r" rtl="1"/>
            <a:r>
              <a:rPr lang="ar-SY" dirty="0" smtClean="0"/>
              <a:t>إصابة للجهاز العصبي المركزي.</a:t>
            </a:r>
            <a:endParaRPr lang="en-US" dirty="0" smtClean="0"/>
          </a:p>
          <a:p>
            <a:pPr lvl="0" algn="r" rtl="1"/>
            <a:r>
              <a:rPr lang="ar-SY" dirty="0" smtClean="0"/>
              <a:t>انحطاط عام وغيبوبة وهذيان وتشنجات مختلفة مع التهاب الأعصاب المحيطية.</a:t>
            </a:r>
            <a:endParaRPr lang="en-US" dirty="0" smtClean="0"/>
          </a:p>
          <a:p>
            <a:pPr lvl="0" algn="r" rtl="1"/>
            <a:r>
              <a:rPr lang="ar-SY" dirty="0" smtClean="0"/>
              <a:t>فرط حساسية الأطراف السفلى حتى أن المتسمم لا يمكنه تحمل ملامسة الغطاء لرجليه (أمر مؤلم جداً)</a:t>
            </a:r>
            <a:endParaRPr lang="en-US" dirty="0" smtClean="0"/>
          </a:p>
          <a:p>
            <a:pPr algn="r" rtl="1"/>
            <a:r>
              <a:rPr lang="ar-SY" dirty="0" smtClean="0"/>
              <a:t>يمكن أن تتطور الإصابة بشلل الطرفين السفليين، وتنتهي بالموت اختناقاً بسبب الخلل الذي يطرأ على وظيفة التنفس ولا يمكن هنا المعالجة بالأكسجين.</a:t>
            </a:r>
            <a:endParaRPr lang="en-US" dirty="0" smtClean="0"/>
          </a:p>
          <a:p>
            <a:pPr algn="r" rtl="1"/>
            <a:r>
              <a:rPr lang="ar-SY" dirty="0" smtClean="0"/>
              <a:t> وهناك أعراض أخرى تظهر حسب شدة التسمم بعد 15 -20 يوم وهي تساقط الشعر والقرعة (أما أشعار الحاجبين والأهداب فتبقى محمية من هذا التأثير) ولكن الشعر يمكن أن ينمو من جديد بعد شهر أو شهرين إذا لم تكن شدة التسمم قوية جداً.</a:t>
            </a:r>
            <a:endParaRPr lang="en-US" dirty="0" smtClean="0"/>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Y" dirty="0" smtClean="0"/>
              <a:t>المعالجة </a:t>
            </a:r>
            <a:r>
              <a:rPr lang="en-US" dirty="0" smtClean="0"/>
              <a:t>Treatment</a:t>
            </a:r>
            <a:endParaRPr lang="en-US" dirty="0"/>
          </a:p>
        </p:txBody>
      </p:sp>
      <p:sp>
        <p:nvSpPr>
          <p:cNvPr id="3" name="Content Placeholder 2"/>
          <p:cNvSpPr>
            <a:spLocks noGrp="1"/>
          </p:cNvSpPr>
          <p:nvPr>
            <p:ph idx="1"/>
          </p:nvPr>
        </p:nvSpPr>
        <p:spPr/>
        <p:txBody>
          <a:bodyPr>
            <a:normAutofit/>
          </a:bodyPr>
          <a:lstStyle/>
          <a:p>
            <a:pPr lvl="0" algn="r" rtl="1"/>
            <a:r>
              <a:rPr lang="ar-SY" dirty="0" smtClean="0"/>
              <a:t>المعالجة </a:t>
            </a:r>
            <a:r>
              <a:rPr lang="ar-SY" dirty="0" smtClean="0"/>
              <a:t>السريعة تتم بغسيل المعدة بمحلول يحوي على الكبريت </a:t>
            </a:r>
            <a:r>
              <a:rPr lang="en-US" dirty="0" smtClean="0"/>
              <a:t>K</a:t>
            </a:r>
            <a:r>
              <a:rPr lang="en-US" baseline="-25000" dirty="0" smtClean="0"/>
              <a:t>2</a:t>
            </a:r>
            <a:r>
              <a:rPr lang="en-US" dirty="0" smtClean="0"/>
              <a:t>S</a:t>
            </a:r>
            <a:r>
              <a:rPr lang="ar-SY" dirty="0" smtClean="0"/>
              <a:t> و</a:t>
            </a:r>
            <a:r>
              <a:rPr lang="en-US" dirty="0" smtClean="0"/>
              <a:t>KI</a:t>
            </a:r>
            <a:r>
              <a:rPr lang="ar-SY" dirty="0" smtClean="0"/>
              <a:t> ليشكل راسب غير قابل للامتصاص، وعند وصوله إلى الدم يعطي حموض أمينية حاوية على زمرة الثيول </a:t>
            </a:r>
            <a:r>
              <a:rPr lang="en-US" dirty="0" smtClean="0"/>
              <a:t>– SH</a:t>
            </a:r>
            <a:r>
              <a:rPr lang="ar-SY" dirty="0" smtClean="0"/>
              <a:t> (كالسيستئين) والميتيونين.</a:t>
            </a:r>
            <a:endParaRPr lang="en-US" dirty="0" smtClean="0"/>
          </a:p>
          <a:p>
            <a:pPr lvl="0" algn="r" rtl="1"/>
            <a:r>
              <a:rPr lang="ar-SY" dirty="0" smtClean="0"/>
              <a:t>كما يعطى مدرات بولية </a:t>
            </a:r>
            <a:r>
              <a:rPr lang="ar-SY" dirty="0" smtClean="0"/>
              <a:t>وفيتامين </a:t>
            </a:r>
            <a:r>
              <a:rPr lang="en-US" b="1" dirty="0" smtClean="0"/>
              <a:t>B </a:t>
            </a:r>
            <a:r>
              <a:rPr lang="en-US" b="1" dirty="0" smtClean="0"/>
              <a:t>complex</a:t>
            </a:r>
            <a:r>
              <a:rPr lang="ar-SY" b="1" dirty="0" smtClean="0"/>
              <a:t>.</a:t>
            </a:r>
            <a:endParaRPr lang="en-US" dirty="0" smtClean="0"/>
          </a:p>
          <a:p>
            <a:pPr lvl="0" algn="r" rtl="1"/>
            <a:r>
              <a:rPr lang="ar-SY" dirty="0" smtClean="0"/>
              <a:t>تعطى الباربيتورات ضد التشنجات. </a:t>
            </a:r>
            <a:endParaRPr lang="en-US" dirty="0" smtClean="0"/>
          </a:p>
          <a:p>
            <a:pPr lvl="0" algn="r" rtl="1"/>
            <a:r>
              <a:rPr lang="ar-SY" dirty="0" smtClean="0"/>
              <a:t>إعطاء </a:t>
            </a:r>
            <a:r>
              <a:rPr lang="en-US" dirty="0" smtClean="0"/>
              <a:t>BAL</a:t>
            </a:r>
            <a:r>
              <a:rPr lang="ar-SY" dirty="0" smtClean="0"/>
              <a:t> و</a:t>
            </a:r>
            <a:r>
              <a:rPr lang="en-US" dirty="0" smtClean="0"/>
              <a:t>EDTA</a:t>
            </a:r>
            <a:r>
              <a:rPr lang="ar-SY" dirty="0" smtClean="0"/>
              <a:t> ليس لهم تأثير عند التسمم بالتاليوم</a:t>
            </a:r>
            <a:r>
              <a:rPr lang="ar-SY" dirty="0" smtClean="0"/>
              <a:t>.</a:t>
            </a:r>
            <a:endParaRPr lang="en-US" dirty="0" smtClean="0"/>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Y" dirty="0" smtClean="0"/>
              <a:t>الكشف</a:t>
            </a:r>
            <a:endParaRPr lang="en-US" dirty="0"/>
          </a:p>
        </p:txBody>
      </p:sp>
      <p:sp>
        <p:nvSpPr>
          <p:cNvPr id="3" name="Content Placeholder 2"/>
          <p:cNvSpPr>
            <a:spLocks noGrp="1"/>
          </p:cNvSpPr>
          <p:nvPr>
            <p:ph idx="1"/>
          </p:nvPr>
        </p:nvSpPr>
        <p:spPr/>
        <p:txBody>
          <a:bodyPr/>
          <a:lstStyle/>
          <a:p>
            <a:pPr lvl="0" algn="r" rtl="1">
              <a:buFont typeface="Wingdings" pitchFamily="2" charset="2"/>
              <a:buChar char="Ø"/>
            </a:pPr>
            <a:r>
              <a:rPr lang="ar-SY" dirty="0" smtClean="0"/>
              <a:t>يتحرى </a:t>
            </a:r>
            <a:r>
              <a:rPr lang="ar-SY" dirty="0" smtClean="0"/>
              <a:t>عنه في الكليتين والأشعار والبول.</a:t>
            </a:r>
            <a:endParaRPr lang="en-US" dirty="0" smtClean="0"/>
          </a:p>
          <a:p>
            <a:pPr lvl="0" algn="r" rtl="1">
              <a:buFont typeface="Wingdings" pitchFamily="2" charset="2"/>
              <a:buChar char="Ø"/>
            </a:pPr>
            <a:r>
              <a:rPr lang="ar-SY" dirty="0" smtClean="0"/>
              <a:t>تخريب المادة العضوية بطريقة الكلور الوليد.</a:t>
            </a:r>
            <a:endParaRPr lang="en-US" dirty="0" smtClean="0"/>
          </a:p>
          <a:p>
            <a:pPr lvl="0" algn="r" rtl="1">
              <a:buFont typeface="Wingdings" pitchFamily="2" charset="2"/>
              <a:buChar char="Ø"/>
            </a:pPr>
            <a:r>
              <a:rPr lang="ar-SY" dirty="0" smtClean="0"/>
              <a:t>نكشف عنه بإعطائه راسب برتقالي اللون مع بويد البوتاسيوم وهذا الراسب له نفس خاصية الإنحلال في الإيتر ككلوريد التاليوم لذا يمكن استخلاصه من البيئة المدروسة بواسطة الإيتر بعد تحويله إلى كلوريد التاليوم ثم نجري عليه التفاعلات.</a:t>
            </a:r>
            <a:endParaRPr lang="en-US" dirty="0" smtClean="0"/>
          </a:p>
          <a:p>
            <a:pPr lvl="0" algn="r" rtl="1">
              <a:buFont typeface="Wingdings" pitchFamily="2" charset="2"/>
              <a:buChar char="Ø"/>
            </a:pPr>
            <a:r>
              <a:rPr lang="ar-SY" dirty="0" smtClean="0"/>
              <a:t>يمكن معايرته بواسطة الديتيزون في وسط خلي.</a:t>
            </a:r>
            <a:endParaRPr lang="en-US" dirty="0" smtClean="0"/>
          </a:p>
          <a:p>
            <a:pPr algn="r">
              <a:buFont typeface="Wingdings" pitchFamily="2" charset="2"/>
              <a:buChar char="Ø"/>
            </a:pPr>
            <a:endParaRPr lang="en-US" dirty="0"/>
          </a:p>
        </p:txBody>
      </p:sp>
      <p:sp>
        <p:nvSpPr>
          <p:cNvPr id="4" name="TextBox 3"/>
          <p:cNvSpPr txBox="1"/>
          <p:nvPr/>
        </p:nvSpPr>
        <p:spPr>
          <a:xfrm>
            <a:off x="76200" y="228600"/>
            <a:ext cx="2133600" cy="983873"/>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التاليوم</a:t>
            </a:r>
            <a:r>
              <a:rPr lang="en-US" dirty="0" smtClean="0"/>
              <a:t/>
            </a:r>
            <a:br>
              <a:rPr lang="en-US" dirty="0" smtClean="0"/>
            </a:br>
            <a:r>
              <a:rPr lang="en-US" dirty="0" smtClean="0">
                <a:effectLst>
                  <a:outerShdw blurRad="50800" dist="38100" algn="tr" rotWithShape="0">
                    <a:prstClr val="black">
                      <a:alpha val="40000"/>
                    </a:prstClr>
                  </a:outerShdw>
                </a:effectLst>
              </a:rPr>
              <a:t>Thallium (</a:t>
            </a:r>
            <a:r>
              <a:rPr lang="en-US" dirty="0" err="1" smtClean="0">
                <a:effectLst>
                  <a:outerShdw blurRad="50800" dist="38100" algn="tr" rotWithShape="0">
                    <a:prstClr val="black">
                      <a:alpha val="40000"/>
                    </a:prstClr>
                  </a:outerShdw>
                </a:effectLst>
              </a:rPr>
              <a:t>Tl</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
        <p:nvSpPr>
          <p:cNvPr id="3" name="Content Placeholder 2"/>
          <p:cNvSpPr>
            <a:spLocks noGrp="1"/>
          </p:cNvSpPr>
          <p:nvPr>
            <p:ph idx="1"/>
          </p:nvPr>
        </p:nvSpPr>
        <p:spPr>
          <a:xfrm>
            <a:off x="1371600" y="1752600"/>
            <a:ext cx="7498080" cy="4800600"/>
          </a:xfrm>
        </p:spPr>
        <p:txBody>
          <a:bodyPr/>
          <a:lstStyle/>
          <a:p>
            <a:pPr lvl="0" algn="r" rtl="1"/>
            <a:r>
              <a:rPr lang="ar-SY" dirty="0" smtClean="0">
                <a:latin typeface="Traditional Arabic" pitchFamily="18" charset="-78"/>
                <a:cs typeface="Traditional Arabic" pitchFamily="18" charset="-78"/>
              </a:rPr>
              <a:t>اكتشف عام 1817م ولكن استعماله بدأ في النصف الثاني من القرن الماضي ومن مركباته المستعملة في الصناعة: أكسيد، كبريتات، نترات، وكلوريد.</a:t>
            </a:r>
            <a:endParaRPr lang="en-US" dirty="0" smtClean="0">
              <a:latin typeface="Traditional Arabic" pitchFamily="18" charset="-78"/>
              <a:cs typeface="Traditional Arabic" pitchFamily="18" charset="-78"/>
            </a:endParaRPr>
          </a:p>
          <a:p>
            <a:pPr lvl="0" algn="r" rtl="1"/>
            <a:r>
              <a:rPr lang="ar-SY" dirty="0" smtClean="0">
                <a:latin typeface="Traditional Arabic" pitchFamily="18" charset="-78"/>
                <a:cs typeface="Traditional Arabic" pitchFamily="18" charset="-78"/>
              </a:rPr>
              <a:t> يستخدم في صناعة البطاريات.</a:t>
            </a:r>
            <a:endParaRPr lang="en-US" dirty="0" smtClean="0">
              <a:latin typeface="Traditional Arabic" pitchFamily="18" charset="-78"/>
              <a:cs typeface="Traditional Arabic" pitchFamily="18" charset="-78"/>
            </a:endParaRPr>
          </a:p>
          <a:p>
            <a:pPr lvl="0" algn="r" rtl="1"/>
            <a:r>
              <a:rPr lang="ar-SY" dirty="0" smtClean="0">
                <a:latin typeface="Traditional Arabic" pitchFamily="18" charset="-78"/>
                <a:cs typeface="Traditional Arabic" pitchFamily="18" charset="-78"/>
              </a:rPr>
              <a:t>يدخل في تركيب الملونات ذات الجودة العالية وتلوين البورسلين والفخار والسيراميك والمواد البلاستيكية.</a:t>
            </a:r>
            <a:endParaRPr lang="en-US" dirty="0" smtClean="0">
              <a:latin typeface="Traditional Arabic" pitchFamily="18" charset="-78"/>
              <a:cs typeface="Traditional Arabic" pitchFamily="18" charset="-78"/>
            </a:endParaRPr>
          </a:p>
          <a:p>
            <a:pPr algn="r" rtl="1"/>
            <a:r>
              <a:rPr lang="ar-SY" dirty="0" smtClean="0">
                <a:latin typeface="Traditional Arabic" pitchFamily="18" charset="-78"/>
                <a:cs typeface="Traditional Arabic" pitchFamily="18" charset="-78"/>
              </a:rPr>
              <a:t>(هذه الملونات تتميز بثباتها ومقاومتها للضوء والحرارة والرطوبة).</a:t>
            </a:r>
            <a:endParaRPr lang="en-US" dirty="0">
              <a:latin typeface="Traditional Arabic" pitchFamily="18" charset="-78"/>
              <a:cs typeface="Traditional Arabic" pitchFamily="18" charset="-78"/>
            </a:endParaRPr>
          </a:p>
        </p:txBody>
      </p:sp>
      <p:sp>
        <p:nvSpPr>
          <p:cNvPr id="4" name="TextBox 3"/>
          <p:cNvSpPr txBox="1"/>
          <p:nvPr/>
        </p:nvSpPr>
        <p:spPr>
          <a:xfrm>
            <a:off x="76200" y="228600"/>
            <a:ext cx="2514600" cy="990600"/>
          </a:xfrm>
          <a:prstGeom prst="cloud">
            <a:avLst/>
          </a:prstGeom>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wrap="square" rtlCol="0">
            <a:prstTxWarp prst="textDeflate">
              <a:avLst/>
            </a:prstTxWarp>
            <a:spAutoFit/>
          </a:bodyPr>
          <a:lstStyle/>
          <a:p>
            <a:pPr algn="ctr" rtl="1"/>
            <a:r>
              <a:rPr lang="ar-SY" dirty="0" smtClean="0">
                <a:effectLst>
                  <a:outerShdw blurRad="50800" dist="38100" algn="tr" rotWithShape="0">
                    <a:prstClr val="black">
                      <a:alpha val="40000"/>
                    </a:prstClr>
                  </a:outerShdw>
                </a:effectLst>
              </a:rPr>
              <a:t>الكادميوم</a:t>
            </a:r>
            <a:r>
              <a:rPr lang="en-US" dirty="0" smtClean="0"/>
              <a:t/>
            </a:r>
            <a:br>
              <a:rPr lang="en-US" dirty="0" smtClean="0"/>
            </a:br>
            <a:r>
              <a:rPr lang="en-US" dirty="0" smtClean="0">
                <a:effectLst>
                  <a:outerShdw blurRad="50800" dist="38100" algn="tr" rotWithShape="0">
                    <a:prstClr val="black">
                      <a:alpha val="40000"/>
                    </a:prstClr>
                  </a:outerShdw>
                </a:effectLst>
              </a:rPr>
              <a:t>Cadmium (</a:t>
            </a:r>
            <a:r>
              <a:rPr lang="en-US" dirty="0" err="1" smtClean="0">
                <a:effectLst>
                  <a:outerShdw blurRad="50800" dist="38100" algn="tr" rotWithShape="0">
                    <a:prstClr val="black">
                      <a:alpha val="40000"/>
                    </a:prstClr>
                  </a:outerShdw>
                </a:effectLst>
              </a:rPr>
              <a:t>Cd</a:t>
            </a:r>
            <a:r>
              <a:rPr lang="en-US" dirty="0" smtClean="0">
                <a:effectLst>
                  <a:outerShdw blurRad="50800" dist="38100" algn="tr" rotWithShape="0">
                    <a:prstClr val="black">
                      <a:alpha val="40000"/>
                    </a:prstClr>
                  </a:outerShdw>
                </a:effectLst>
              </a:rPr>
              <a: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173</TotalTime>
  <Words>1762</Words>
  <Application>Microsoft Office PowerPoint</Application>
  <PresentationFormat>On-screen Show (4:3)</PresentationFormat>
  <Paragraphs>171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Solstice</vt:lpstr>
      <vt:lpstr>السموم المعدنية</vt:lpstr>
      <vt:lpstr>التاليوم Thallium (Tl)</vt:lpstr>
      <vt:lpstr>الصفات الكيميائية والفيزيائية  Chemical &amp; Physical Properties</vt:lpstr>
      <vt:lpstr>الأعراض Symptoms</vt:lpstr>
      <vt:lpstr>الأعراض Symptoms</vt:lpstr>
      <vt:lpstr>الأعراض Symptoms</vt:lpstr>
      <vt:lpstr>المعالجة Treatment</vt:lpstr>
      <vt:lpstr>الكشف</vt:lpstr>
      <vt:lpstr>الكادميوم Cadmium (Cd)</vt:lpstr>
      <vt:lpstr>طبيعة التسمم  Type Of Intoxication</vt:lpstr>
      <vt:lpstr>الكادميوم Cadmium (Cd)</vt:lpstr>
      <vt:lpstr>أعراض التسمم  Intoxication Symptoms</vt:lpstr>
      <vt:lpstr>المعالجة Treatment</vt:lpstr>
      <vt:lpstr>النحاس  (Cu)</vt:lpstr>
      <vt:lpstr>السمية</vt:lpstr>
      <vt:lpstr>أعراض التسمم  Intoxication Symptoms</vt:lpstr>
      <vt:lpstr>النحاس  (Cu)</vt:lpstr>
      <vt:lpstr>الكشف</vt:lpstr>
      <vt:lpstr>الباريوم Barium (Ba)</vt:lpstr>
      <vt:lpstr>آلية التأثير  Mechanism Of Action</vt:lpstr>
      <vt:lpstr>التأثير على القلب  Action On The Heart:</vt:lpstr>
      <vt:lpstr>أعراض التسمم  Intoxication Symptoms</vt:lpstr>
      <vt:lpstr>العلاج Treatment</vt:lpstr>
      <vt:lpstr>العلاج Treatment</vt:lpstr>
      <vt:lpstr>الكشف عن الباريوم  Detection Of Barium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السموم المعدنية</dc:title>
  <dc:creator>Jack</dc:creator>
  <cp:lastModifiedBy>Jack</cp:lastModifiedBy>
  <cp:revision>9</cp:revision>
  <dcterms:created xsi:type="dcterms:W3CDTF">2006-08-16T00:00:00Z</dcterms:created>
  <dcterms:modified xsi:type="dcterms:W3CDTF">2011-11-16T11:56:34Z</dcterms:modified>
</cp:coreProperties>
</file>