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67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 varScale="1">
        <p:scale>
          <a:sx n="89" d="100"/>
          <a:sy n="89" d="100"/>
        </p:scale>
        <p:origin x="61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08B9EBBA-996F-894A-B54A-D6246ED52CEA}" type="datetimeFigureOut">
              <a:rPr lang="en-US" smtClean="0"/>
              <a:pPr/>
              <a:t>1/19/2021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544848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52C72-DE31-F449-A4ED-4C594FD91407}" type="datetimeFigureOut">
              <a:rPr lang="en-US" smtClean="0"/>
              <a:pPr/>
              <a:t>1/19/2021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94451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1" y="762000"/>
            <a:ext cx="7581900" cy="5410200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62726E-379B-B349-9EED-81ED093FA806}" type="datetimeFigureOut">
              <a:rPr lang="en-US" smtClean="0"/>
              <a:pPr/>
              <a:t>1/19/2021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17549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A1323-8D79-1946-B0D7-40001CF92E9D}" type="datetimeFigureOut">
              <a:rPr lang="en-US" smtClean="0"/>
              <a:pPr/>
              <a:t>1/19/2021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46904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FA1846-DA80-1C48-A609-854EA85C59AD}" type="datetimeFigureOut">
              <a:rPr lang="en-US" smtClean="0"/>
              <a:pPr/>
              <a:t>1/19/2021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992875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7" y="2286000"/>
            <a:ext cx="4754880" cy="402336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302355-E14B-8545-A8F8-0FE83CC9D524}" type="datetimeFigureOut">
              <a:rPr lang="en-US" smtClean="0"/>
              <a:pPr/>
              <a:t>1/19/2021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95308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9088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90888" y="2967788"/>
            <a:ext cx="4754880" cy="334157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40F58-564D-2B4F-AE67-E407BA4FCF45}" type="datetimeFigureOut">
              <a:rPr lang="en-US" smtClean="0"/>
              <a:pPr/>
              <a:t>1/19/2021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9282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A34C8-038E-2045-AF43-DF7DBB8E0E9E}" type="datetimeFigureOut">
              <a:rPr lang="en-US" smtClean="0"/>
              <a:pPr/>
              <a:t>1/19/2021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65302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18C68F-D26B-8F47-958C-23B49CF8A634}" type="datetimeFigureOut">
              <a:rPr lang="en-US" smtClean="0"/>
              <a:pPr/>
              <a:t>1/19/2021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84301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DF5E60-9974-AC48-9591-99C2BB44B7CF}" type="datetimeFigureOut">
              <a:rPr lang="en-US" smtClean="0"/>
              <a:pPr/>
              <a:t>1/19/2021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97938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1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482E8-6E0E-1B4F-B1FD-C69DB9E858D9}" type="datetimeFigureOut">
              <a:rPr lang="en-US" smtClean="0"/>
              <a:pPr/>
              <a:t>1/19/2021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18322726"/>
      </p:ext>
    </p:extLst>
  </p:cSld>
  <p:clrMapOvr>
    <a:masterClrMapping/>
  </p:clrMapOvr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3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9" y="6470704"/>
            <a:ext cx="2154143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09B482E8-6E0E-1B4F-B1FD-C69DB9E858D9}" type="datetimeFigureOut">
              <a:rPr lang="en-US" smtClean="0"/>
              <a:pPr/>
              <a:t>1/19/2021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9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60091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1" r:id="rId4"/>
    <p:sldLayoutId id="2147483672" r:id="rId5"/>
    <p:sldLayoutId id="2147483673" r:id="rId6"/>
    <p:sldLayoutId id="2147483674" r:id="rId7"/>
    <p:sldLayoutId id="2147483675" r:id="rId8"/>
    <p:sldLayoutId id="2147483676" r:id="rId9"/>
    <p:sldLayoutId id="2147483677" r:id="rId10"/>
    <p:sldLayoutId id="2147483678" r:id="rId11"/>
  </p:sldLayoutIdLst>
  <p:hf sldNum="0" hdr="0" ftr="0" dt="0"/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50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IN" dirty="0" smtClean="0"/>
              <a:t>CYCLIC REDUNDANCY CHECK (CRC)	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10847313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 smtClean="0"/>
              <a:t>What is Cyclic Redundancy Check</a:t>
            </a:r>
            <a:endParaRPr lang="en-IN" dirty="0"/>
          </a:p>
        </p:txBody>
      </p:sp>
      <p:sp>
        <p:nvSpPr>
          <p:cNvPr id="3" name="TextBox 2"/>
          <p:cNvSpPr txBox="1"/>
          <p:nvPr/>
        </p:nvSpPr>
        <p:spPr>
          <a:xfrm>
            <a:off x="388883" y="2459420"/>
            <a:ext cx="86020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dirty="0" smtClean="0"/>
              <a:t>Cyclic Redundancy Check method is a powerful error detection method</a:t>
            </a:r>
            <a:endParaRPr lang="en-IN" dirty="0"/>
          </a:p>
        </p:txBody>
      </p:sp>
      <p:sp>
        <p:nvSpPr>
          <p:cNvPr id="5" name="TextBox 4"/>
          <p:cNvSpPr txBox="1"/>
          <p:nvPr/>
        </p:nvSpPr>
        <p:spPr>
          <a:xfrm>
            <a:off x="388883" y="3037488"/>
            <a:ext cx="908293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dirty="0" smtClean="0"/>
              <a:t>It can detect all odd errors, single  and </a:t>
            </a:r>
            <a:r>
              <a:rPr lang="en-IN" dirty="0" err="1" smtClean="0"/>
              <a:t>duble</a:t>
            </a:r>
            <a:r>
              <a:rPr lang="en-IN" dirty="0" smtClean="0"/>
              <a:t> bit errors and burst errors of length</a:t>
            </a:r>
          </a:p>
          <a:p>
            <a:r>
              <a:rPr lang="en-IN" dirty="0" smtClean="0"/>
              <a:t>equal to polynomial degree</a:t>
            </a:r>
            <a:endParaRPr lang="en-IN" dirty="0"/>
          </a:p>
        </p:txBody>
      </p:sp>
      <p:sp>
        <p:nvSpPr>
          <p:cNvPr id="6" name="TextBox 5"/>
          <p:cNvSpPr txBox="1"/>
          <p:nvPr/>
        </p:nvSpPr>
        <p:spPr>
          <a:xfrm>
            <a:off x="388883" y="3707889"/>
            <a:ext cx="33441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dirty="0" smtClean="0"/>
              <a:t>It is based on binary division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40117648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 smtClean="0"/>
              <a:t>Cyclic Redundancy Check</a:t>
            </a:r>
            <a:endParaRPr lang="en-IN" dirty="0"/>
          </a:p>
        </p:txBody>
      </p:sp>
      <p:sp>
        <p:nvSpPr>
          <p:cNvPr id="4" name="TextBox 3"/>
          <p:cNvSpPr txBox="1"/>
          <p:nvPr/>
        </p:nvSpPr>
        <p:spPr>
          <a:xfrm>
            <a:off x="810000" y="2617076"/>
            <a:ext cx="86885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dirty="0" smtClean="0"/>
              <a:t>Error detection in pure data is likely impossible that’s why this method is used</a:t>
            </a:r>
            <a:endParaRPr lang="en-IN" dirty="0"/>
          </a:p>
        </p:txBody>
      </p:sp>
      <p:sp>
        <p:nvSpPr>
          <p:cNvPr id="5" name="TextBox 4"/>
          <p:cNvSpPr txBox="1"/>
          <p:nvPr/>
        </p:nvSpPr>
        <p:spPr>
          <a:xfrm>
            <a:off x="810000" y="3139501"/>
            <a:ext cx="934101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dirty="0" smtClean="0"/>
              <a:t>In cyclic redundancy check error detection method we use a redundant variable</a:t>
            </a:r>
          </a:p>
          <a:p>
            <a:r>
              <a:rPr lang="en-IN" dirty="0" smtClean="0"/>
              <a:t>which is used to detect errors in message</a:t>
            </a:r>
            <a:endParaRPr lang="en-IN" dirty="0"/>
          </a:p>
        </p:txBody>
      </p:sp>
      <p:sp>
        <p:nvSpPr>
          <p:cNvPr id="6" name="TextBox 5"/>
          <p:cNvSpPr txBox="1"/>
          <p:nvPr/>
        </p:nvSpPr>
        <p:spPr>
          <a:xfrm>
            <a:off x="810000" y="3938925"/>
            <a:ext cx="58015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dirty="0" smtClean="0"/>
              <a:t>Total bits sent to receiver – Message Bits + CRC Bits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26560130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 err="1" smtClean="0"/>
              <a:t>Clyclic</a:t>
            </a:r>
            <a:r>
              <a:rPr lang="en-IN" dirty="0"/>
              <a:t> </a:t>
            </a:r>
            <a:r>
              <a:rPr lang="en-IN" dirty="0" smtClean="0"/>
              <a:t>Redundancy Check Example</a:t>
            </a:r>
            <a:endParaRPr lang="en-IN" dirty="0"/>
          </a:p>
        </p:txBody>
      </p:sp>
      <p:sp>
        <p:nvSpPr>
          <p:cNvPr id="7" name="TextBox 6"/>
          <p:cNvSpPr txBox="1"/>
          <p:nvPr/>
        </p:nvSpPr>
        <p:spPr>
          <a:xfrm>
            <a:off x="978946" y="2936838"/>
            <a:ext cx="31133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dirty="0" smtClean="0"/>
              <a:t>Message bits - 1010101010</a:t>
            </a:r>
            <a:endParaRPr lang="en-IN" dirty="0"/>
          </a:p>
        </p:txBody>
      </p:sp>
      <p:sp>
        <p:nvSpPr>
          <p:cNvPr id="8" name="TextBox 7"/>
          <p:cNvSpPr txBox="1"/>
          <p:nvPr/>
        </p:nvSpPr>
        <p:spPr>
          <a:xfrm>
            <a:off x="978946" y="3306170"/>
            <a:ext cx="34211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dirty="0" smtClean="0"/>
              <a:t>Divisor – x4+x3+1(polynomial)</a:t>
            </a:r>
            <a:endParaRPr lang="en-IN" dirty="0"/>
          </a:p>
        </p:txBody>
      </p:sp>
      <p:sp>
        <p:nvSpPr>
          <p:cNvPr id="9" name="TextBox 8"/>
          <p:cNvSpPr txBox="1"/>
          <p:nvPr/>
        </p:nvSpPr>
        <p:spPr>
          <a:xfrm>
            <a:off x="978946" y="3754419"/>
            <a:ext cx="48221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dirty="0" smtClean="0">
                <a:solidFill>
                  <a:srgbClr val="FF0000"/>
                </a:solidFill>
              </a:rPr>
              <a:t>Converting divisor or polynomial to binary</a:t>
            </a:r>
            <a:endParaRPr lang="en-IN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978946" y="4202668"/>
            <a:ext cx="38651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dirty="0" smtClean="0"/>
              <a:t>1*x4+1*x3+0*x2+0*x1+0*1 = 11001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14325684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 smtClean="0"/>
              <a:t>Dividing the message bit via divisor </a:t>
            </a:r>
            <a:endParaRPr lang="en-IN" dirty="0"/>
          </a:p>
        </p:txBody>
      </p:sp>
      <p:sp>
        <p:nvSpPr>
          <p:cNvPr id="4" name="TextBox 3"/>
          <p:cNvSpPr txBox="1"/>
          <p:nvPr/>
        </p:nvSpPr>
        <p:spPr>
          <a:xfrm>
            <a:off x="935914" y="2366682"/>
            <a:ext cx="45074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dirty="0" smtClean="0"/>
              <a:t>Appending bits to the message  </a:t>
            </a:r>
            <a:endParaRPr lang="en-IN" dirty="0"/>
          </a:p>
        </p:txBody>
      </p:sp>
      <p:sp>
        <p:nvSpPr>
          <p:cNvPr id="5" name="TextBox 4"/>
          <p:cNvSpPr txBox="1"/>
          <p:nvPr/>
        </p:nvSpPr>
        <p:spPr>
          <a:xfrm>
            <a:off x="935914" y="2736014"/>
            <a:ext cx="804098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dirty="0" smtClean="0"/>
              <a:t>Appending bits equals to the maximum degree of polynomial divisor.</a:t>
            </a:r>
          </a:p>
          <a:p>
            <a:r>
              <a:rPr lang="en-IN" dirty="0" smtClean="0"/>
              <a:t>In case if the divisor is in binary form then the appending bits will be </a:t>
            </a:r>
            <a:endParaRPr lang="en-IN" dirty="0"/>
          </a:p>
        </p:txBody>
      </p:sp>
      <p:sp>
        <p:nvSpPr>
          <p:cNvPr id="6" name="TextBox 5"/>
          <p:cNvSpPr txBox="1"/>
          <p:nvPr/>
        </p:nvSpPr>
        <p:spPr>
          <a:xfrm>
            <a:off x="2466622" y="3382345"/>
            <a:ext cx="24897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dirty="0" smtClean="0"/>
              <a:t>Total bits in divisor - 1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262340361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 smtClean="0"/>
              <a:t>Dividing the message bits via divisor</a:t>
            </a:r>
            <a:endParaRPr lang="en-IN" dirty="0"/>
          </a:p>
        </p:txBody>
      </p:sp>
      <p:sp>
        <p:nvSpPr>
          <p:cNvPr id="4" name="TextBox 3"/>
          <p:cNvSpPr txBox="1"/>
          <p:nvPr/>
        </p:nvSpPr>
        <p:spPr>
          <a:xfrm>
            <a:off x="1870841" y="2795752"/>
            <a:ext cx="43604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dirty="0" smtClean="0"/>
              <a:t>Final Message bits – 10101010100000</a:t>
            </a:r>
            <a:endParaRPr lang="en-IN" dirty="0"/>
          </a:p>
        </p:txBody>
      </p:sp>
      <p:sp>
        <p:nvSpPr>
          <p:cNvPr id="5" name="Double Brace 4"/>
          <p:cNvSpPr/>
          <p:nvPr/>
        </p:nvSpPr>
        <p:spPr>
          <a:xfrm rot="16200000">
            <a:off x="5523280" y="2718486"/>
            <a:ext cx="399209" cy="493987"/>
          </a:xfrm>
          <a:prstGeom prst="bracePair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6" name="TextBox 5"/>
          <p:cNvSpPr txBox="1"/>
          <p:nvPr/>
        </p:nvSpPr>
        <p:spPr>
          <a:xfrm>
            <a:off x="1870841" y="3194962"/>
            <a:ext cx="47003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dirty="0" smtClean="0"/>
              <a:t>Dividing the final message bits via divisor</a:t>
            </a:r>
            <a:endParaRPr lang="en-IN" dirty="0"/>
          </a:p>
        </p:txBody>
      </p:sp>
      <p:sp>
        <p:nvSpPr>
          <p:cNvPr id="7" name="TextBox 6"/>
          <p:cNvSpPr txBox="1"/>
          <p:nvPr/>
        </p:nvSpPr>
        <p:spPr>
          <a:xfrm>
            <a:off x="3509110" y="3751827"/>
            <a:ext cx="27222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dirty="0" smtClean="0"/>
              <a:t>10101010100000/11001</a:t>
            </a:r>
            <a:endParaRPr lang="en-IN" dirty="0"/>
          </a:p>
        </p:txBody>
      </p:sp>
      <p:sp>
        <p:nvSpPr>
          <p:cNvPr id="8" name="TextBox 7"/>
          <p:cNvSpPr txBox="1"/>
          <p:nvPr/>
        </p:nvSpPr>
        <p:spPr>
          <a:xfrm>
            <a:off x="7409793" y="3751827"/>
            <a:ext cx="3324949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dirty="0" smtClean="0"/>
              <a:t>Division via ‘XOR’ Operation</a:t>
            </a:r>
          </a:p>
          <a:p>
            <a:r>
              <a:rPr lang="en-IN" dirty="0" smtClean="0"/>
              <a:t>XOR         1      0  =   1</a:t>
            </a:r>
          </a:p>
          <a:p>
            <a:r>
              <a:rPr lang="en-IN" dirty="0"/>
              <a:t>	</a:t>
            </a:r>
            <a:r>
              <a:rPr lang="en-IN" dirty="0" smtClean="0"/>
              <a:t>	  0      1   =  1</a:t>
            </a:r>
          </a:p>
          <a:p>
            <a:r>
              <a:rPr lang="en-IN" dirty="0"/>
              <a:t>	</a:t>
            </a:r>
            <a:r>
              <a:rPr lang="en-IN" dirty="0" smtClean="0"/>
              <a:t>	  1      1   =  0</a:t>
            </a:r>
          </a:p>
          <a:p>
            <a:r>
              <a:rPr lang="en-IN" dirty="0"/>
              <a:t>	</a:t>
            </a:r>
            <a:r>
              <a:rPr lang="en-IN" dirty="0" smtClean="0"/>
              <a:t>	  0      0   =  0</a:t>
            </a:r>
            <a:endParaRPr lang="en-IN" dirty="0"/>
          </a:p>
        </p:txBody>
      </p:sp>
      <p:sp>
        <p:nvSpPr>
          <p:cNvPr id="9" name="TextBox 8"/>
          <p:cNvSpPr txBox="1"/>
          <p:nvPr/>
        </p:nvSpPr>
        <p:spPr>
          <a:xfrm>
            <a:off x="2507032" y="4358532"/>
            <a:ext cx="22942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dirty="0" smtClean="0"/>
              <a:t>Reminder = 000010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317329292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 smtClean="0"/>
              <a:t>Valid data code bits</a:t>
            </a:r>
            <a:endParaRPr lang="en-IN" dirty="0"/>
          </a:p>
        </p:txBody>
      </p:sp>
      <p:sp>
        <p:nvSpPr>
          <p:cNvPr id="4" name="TextBox 3"/>
          <p:cNvSpPr txBox="1"/>
          <p:nvPr/>
        </p:nvSpPr>
        <p:spPr>
          <a:xfrm>
            <a:off x="810000" y="2459420"/>
            <a:ext cx="32111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dirty="0" smtClean="0"/>
              <a:t>Original message 10101010</a:t>
            </a:r>
            <a:endParaRPr lang="en-IN" dirty="0"/>
          </a:p>
        </p:txBody>
      </p:sp>
      <p:sp>
        <p:nvSpPr>
          <p:cNvPr id="5" name="TextBox 4"/>
          <p:cNvSpPr txBox="1"/>
          <p:nvPr/>
        </p:nvSpPr>
        <p:spPr>
          <a:xfrm>
            <a:off x="810000" y="2828752"/>
            <a:ext cx="59939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dirty="0" smtClean="0"/>
              <a:t>Appending the reminder value in place of CRC bits</a:t>
            </a:r>
            <a:endParaRPr lang="en-IN" dirty="0"/>
          </a:p>
        </p:txBody>
      </p:sp>
      <p:sp>
        <p:nvSpPr>
          <p:cNvPr id="6" name="TextBox 5"/>
          <p:cNvSpPr txBox="1"/>
          <p:nvPr/>
        </p:nvSpPr>
        <p:spPr>
          <a:xfrm>
            <a:off x="3573517" y="3382750"/>
            <a:ext cx="20441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dirty="0" smtClean="0"/>
              <a:t>1010101010 0000</a:t>
            </a:r>
            <a:endParaRPr lang="en-IN" dirty="0"/>
          </a:p>
        </p:txBody>
      </p:sp>
      <p:sp>
        <p:nvSpPr>
          <p:cNvPr id="7" name="Double Brace 6"/>
          <p:cNvSpPr/>
          <p:nvPr/>
        </p:nvSpPr>
        <p:spPr>
          <a:xfrm rot="16200000">
            <a:off x="4981909" y="3325677"/>
            <a:ext cx="525516" cy="483477"/>
          </a:xfrm>
          <a:prstGeom prst="bracePair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9" name="TextBox 8"/>
          <p:cNvSpPr txBox="1"/>
          <p:nvPr/>
        </p:nvSpPr>
        <p:spPr>
          <a:xfrm>
            <a:off x="1341234" y="3382749"/>
            <a:ext cx="24657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dirty="0" smtClean="0"/>
              <a:t>Final message bits = </a:t>
            </a:r>
            <a:endParaRPr lang="en-IN" dirty="0"/>
          </a:p>
        </p:txBody>
      </p:sp>
      <p:sp>
        <p:nvSpPr>
          <p:cNvPr id="10" name="TextBox 9"/>
          <p:cNvSpPr txBox="1"/>
          <p:nvPr/>
        </p:nvSpPr>
        <p:spPr>
          <a:xfrm>
            <a:off x="1341234" y="3870534"/>
            <a:ext cx="22942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dirty="0" smtClean="0"/>
              <a:t>Reminder = 000010</a:t>
            </a:r>
            <a:endParaRPr lang="en-IN" dirty="0"/>
          </a:p>
        </p:txBody>
      </p:sp>
      <p:sp>
        <p:nvSpPr>
          <p:cNvPr id="11" name="Double Brace 10"/>
          <p:cNvSpPr/>
          <p:nvPr/>
        </p:nvSpPr>
        <p:spPr>
          <a:xfrm rot="16200000">
            <a:off x="3065000" y="3804919"/>
            <a:ext cx="381183" cy="488708"/>
          </a:xfrm>
          <a:prstGeom prst="bracePair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2" name="TextBox 11"/>
          <p:cNvSpPr txBox="1"/>
          <p:nvPr/>
        </p:nvSpPr>
        <p:spPr>
          <a:xfrm>
            <a:off x="1341234" y="4320471"/>
            <a:ext cx="42434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dirty="0" smtClean="0"/>
              <a:t>Sent message bits = 10101010100010</a:t>
            </a:r>
            <a:endParaRPr lang="en-IN" dirty="0"/>
          </a:p>
        </p:txBody>
      </p:sp>
      <p:sp>
        <p:nvSpPr>
          <p:cNvPr id="13" name="Double Brace 12"/>
          <p:cNvSpPr/>
          <p:nvPr/>
        </p:nvSpPr>
        <p:spPr>
          <a:xfrm rot="16200000">
            <a:off x="5027799" y="4231196"/>
            <a:ext cx="367494" cy="549720"/>
          </a:xfrm>
          <a:prstGeom prst="bracePair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61637642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 smtClean="0"/>
              <a:t>Division</a:t>
            </a:r>
            <a:endParaRPr lang="en-IN" dirty="0"/>
          </a:p>
        </p:txBody>
      </p:sp>
      <p:sp>
        <p:nvSpPr>
          <p:cNvPr id="4" name="TextBox 3"/>
          <p:cNvSpPr txBox="1"/>
          <p:nvPr/>
        </p:nvSpPr>
        <p:spPr>
          <a:xfrm>
            <a:off x="5105984" y="2575034"/>
            <a:ext cx="19800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dirty="0" smtClean="0"/>
              <a:t>10101010100000</a:t>
            </a:r>
            <a:endParaRPr lang="en-IN" dirty="0"/>
          </a:p>
        </p:txBody>
      </p:sp>
      <p:cxnSp>
        <p:nvCxnSpPr>
          <p:cNvPr id="6" name="Straight Connector 5"/>
          <p:cNvCxnSpPr/>
          <p:nvPr/>
        </p:nvCxnSpPr>
        <p:spPr>
          <a:xfrm>
            <a:off x="5105984" y="2944366"/>
            <a:ext cx="2627587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5105984" y="2480441"/>
            <a:ext cx="0" cy="46392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4280116" y="2575034"/>
            <a:ext cx="8258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dirty="0" smtClean="0"/>
              <a:t>11001</a:t>
            </a:r>
            <a:endParaRPr lang="en-IN" dirty="0"/>
          </a:p>
        </p:txBody>
      </p:sp>
      <p:sp>
        <p:nvSpPr>
          <p:cNvPr id="10" name="TextBox 9"/>
          <p:cNvSpPr txBox="1"/>
          <p:nvPr/>
        </p:nvSpPr>
        <p:spPr>
          <a:xfrm>
            <a:off x="5105983" y="3038959"/>
            <a:ext cx="8258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dirty="0" smtClean="0"/>
              <a:t>11001</a:t>
            </a:r>
            <a:endParaRPr lang="en-IN" dirty="0"/>
          </a:p>
        </p:txBody>
      </p:sp>
      <p:cxnSp>
        <p:nvCxnSpPr>
          <p:cNvPr id="12" name="Straight Connector 11"/>
          <p:cNvCxnSpPr/>
          <p:nvPr/>
        </p:nvCxnSpPr>
        <p:spPr>
          <a:xfrm>
            <a:off x="5105983" y="3408291"/>
            <a:ext cx="262758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5105983" y="3408291"/>
            <a:ext cx="9541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dirty="0" smtClean="0"/>
              <a:t>011000</a:t>
            </a:r>
            <a:endParaRPr lang="en-IN" dirty="0"/>
          </a:p>
        </p:txBody>
      </p:sp>
      <p:cxnSp>
        <p:nvCxnSpPr>
          <p:cNvPr id="16" name="Straight Arrow Connector 15"/>
          <p:cNvCxnSpPr/>
          <p:nvPr/>
        </p:nvCxnSpPr>
        <p:spPr>
          <a:xfrm>
            <a:off x="5889810" y="3007429"/>
            <a:ext cx="0" cy="36933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5234223" y="3656019"/>
            <a:ext cx="8258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dirty="0" smtClean="0"/>
              <a:t>11001</a:t>
            </a:r>
            <a:endParaRPr lang="en-IN" dirty="0"/>
          </a:p>
        </p:txBody>
      </p:sp>
      <p:cxnSp>
        <p:nvCxnSpPr>
          <p:cNvPr id="19" name="Straight Connector 18"/>
          <p:cNvCxnSpPr/>
          <p:nvPr/>
        </p:nvCxnSpPr>
        <p:spPr>
          <a:xfrm>
            <a:off x="5095473" y="4014841"/>
            <a:ext cx="262758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>
            <a:off x="6018050" y="3059979"/>
            <a:ext cx="0" cy="80172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5234223" y="4010211"/>
            <a:ext cx="1338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dirty="0" smtClean="0"/>
              <a:t>000011010</a:t>
            </a:r>
            <a:endParaRPr lang="en-IN" dirty="0"/>
          </a:p>
        </p:txBody>
      </p:sp>
      <p:cxnSp>
        <p:nvCxnSpPr>
          <p:cNvPr id="24" name="Straight Connector 23"/>
          <p:cNvCxnSpPr/>
          <p:nvPr/>
        </p:nvCxnSpPr>
        <p:spPr>
          <a:xfrm>
            <a:off x="5105983" y="4376272"/>
            <a:ext cx="262758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5739489" y="4361131"/>
            <a:ext cx="8258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dirty="0" smtClean="0"/>
              <a:t>11001</a:t>
            </a:r>
            <a:endParaRPr lang="en-IN" dirty="0"/>
          </a:p>
        </p:txBody>
      </p:sp>
      <p:cxnSp>
        <p:nvCxnSpPr>
          <p:cNvPr id="29" name="Straight Connector 28"/>
          <p:cNvCxnSpPr/>
          <p:nvPr/>
        </p:nvCxnSpPr>
        <p:spPr>
          <a:xfrm flipV="1">
            <a:off x="5105983" y="4763351"/>
            <a:ext cx="2627588" cy="1051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5760509" y="4766621"/>
            <a:ext cx="12105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dirty="0" smtClean="0"/>
              <a:t>00011000</a:t>
            </a:r>
            <a:endParaRPr lang="en-IN" dirty="0"/>
          </a:p>
        </p:txBody>
      </p:sp>
      <p:cxnSp>
        <p:nvCxnSpPr>
          <p:cNvPr id="34" name="Straight Arrow Connector 33"/>
          <p:cNvCxnSpPr/>
          <p:nvPr/>
        </p:nvCxnSpPr>
        <p:spPr>
          <a:xfrm>
            <a:off x="6152422" y="3059979"/>
            <a:ext cx="0" cy="96537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/>
          <p:nvPr/>
        </p:nvCxnSpPr>
        <p:spPr>
          <a:xfrm flipH="1">
            <a:off x="6265149" y="2977254"/>
            <a:ext cx="10510" cy="106007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/>
          <p:nvPr/>
        </p:nvCxnSpPr>
        <p:spPr>
          <a:xfrm>
            <a:off x="6409267" y="3038959"/>
            <a:ext cx="0" cy="97125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/>
          <p:cNvCxnSpPr/>
          <p:nvPr/>
        </p:nvCxnSpPr>
        <p:spPr>
          <a:xfrm>
            <a:off x="6533826" y="3038959"/>
            <a:ext cx="0" cy="173490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/>
          <p:cNvCxnSpPr/>
          <p:nvPr/>
        </p:nvCxnSpPr>
        <p:spPr>
          <a:xfrm>
            <a:off x="6642539" y="3038959"/>
            <a:ext cx="10510" cy="173490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/>
          <p:cNvCxnSpPr/>
          <p:nvPr/>
        </p:nvCxnSpPr>
        <p:spPr>
          <a:xfrm>
            <a:off x="6759905" y="3192095"/>
            <a:ext cx="14835" cy="153836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Box 44"/>
          <p:cNvSpPr txBox="1"/>
          <p:nvPr/>
        </p:nvSpPr>
        <p:spPr>
          <a:xfrm>
            <a:off x="6145230" y="5046650"/>
            <a:ext cx="8258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dirty="0" smtClean="0"/>
              <a:t>11001</a:t>
            </a:r>
            <a:endParaRPr lang="en-IN" dirty="0"/>
          </a:p>
        </p:txBody>
      </p:sp>
      <p:cxnSp>
        <p:nvCxnSpPr>
          <p:cNvPr id="47" name="Straight Connector 46"/>
          <p:cNvCxnSpPr/>
          <p:nvPr/>
        </p:nvCxnSpPr>
        <p:spPr>
          <a:xfrm>
            <a:off x="5234223" y="5415982"/>
            <a:ext cx="249934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Box 49"/>
          <p:cNvSpPr txBox="1"/>
          <p:nvPr/>
        </p:nvSpPr>
        <p:spPr>
          <a:xfrm>
            <a:off x="6160117" y="5390914"/>
            <a:ext cx="9541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dirty="0" smtClean="0"/>
              <a:t>000010</a:t>
            </a:r>
            <a:endParaRPr lang="en-IN" dirty="0"/>
          </a:p>
        </p:txBody>
      </p:sp>
      <p:cxnSp>
        <p:nvCxnSpPr>
          <p:cNvPr id="52" name="Straight Arrow Connector 51"/>
          <p:cNvCxnSpPr/>
          <p:nvPr/>
        </p:nvCxnSpPr>
        <p:spPr>
          <a:xfrm>
            <a:off x="6894786" y="3059979"/>
            <a:ext cx="0" cy="233093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Right Arrow 53"/>
          <p:cNvSpPr/>
          <p:nvPr/>
        </p:nvSpPr>
        <p:spPr>
          <a:xfrm flipH="1">
            <a:off x="7260310" y="5471054"/>
            <a:ext cx="777765" cy="28919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55" name="TextBox 54"/>
          <p:cNvSpPr txBox="1"/>
          <p:nvPr/>
        </p:nvSpPr>
        <p:spPr>
          <a:xfrm>
            <a:off x="8184161" y="5406522"/>
            <a:ext cx="12570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dirty="0" smtClean="0"/>
              <a:t>Reminder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99073371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 smtClean="0"/>
              <a:t>Message received by the </a:t>
            </a:r>
            <a:r>
              <a:rPr lang="en-IN" dirty="0" err="1" smtClean="0"/>
              <a:t>reciever</a:t>
            </a:r>
            <a:endParaRPr lang="en-IN" dirty="0"/>
          </a:p>
        </p:txBody>
      </p:sp>
      <p:sp>
        <p:nvSpPr>
          <p:cNvPr id="4" name="TextBox 3"/>
          <p:cNvSpPr txBox="1"/>
          <p:nvPr/>
        </p:nvSpPr>
        <p:spPr>
          <a:xfrm>
            <a:off x="810000" y="2406869"/>
            <a:ext cx="41905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dirty="0" smtClean="0"/>
              <a:t>Sent Message Bits – 10101010100010</a:t>
            </a:r>
            <a:endParaRPr lang="en-IN" dirty="0"/>
          </a:p>
        </p:txBody>
      </p:sp>
      <p:sp>
        <p:nvSpPr>
          <p:cNvPr id="5" name="TextBox 4"/>
          <p:cNvSpPr txBox="1"/>
          <p:nvPr/>
        </p:nvSpPr>
        <p:spPr>
          <a:xfrm>
            <a:off x="5528441" y="2881304"/>
            <a:ext cx="19800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dirty="0" smtClean="0"/>
              <a:t>10101010100010</a:t>
            </a:r>
            <a:endParaRPr lang="en-IN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5528441" y="2881304"/>
            <a:ext cx="0" cy="3693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5528441" y="3250636"/>
            <a:ext cx="208104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>
            <a:off x="4702573" y="2894754"/>
            <a:ext cx="8258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dirty="0" smtClean="0"/>
              <a:t>11001</a:t>
            </a:r>
            <a:endParaRPr lang="en-IN" dirty="0"/>
          </a:p>
        </p:txBody>
      </p:sp>
      <p:sp>
        <p:nvSpPr>
          <p:cNvPr id="6" name="TextBox 5"/>
          <p:cNvSpPr txBox="1"/>
          <p:nvPr/>
        </p:nvSpPr>
        <p:spPr>
          <a:xfrm>
            <a:off x="810000" y="3899006"/>
            <a:ext cx="1013771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dirty="0" smtClean="0"/>
              <a:t>Reminder will be zero then no error occurs</a:t>
            </a:r>
          </a:p>
          <a:p>
            <a:r>
              <a:rPr lang="en-IN" dirty="0" smtClean="0"/>
              <a:t>And if the reminder is not zero then any error occurs in the message sent by the sender</a:t>
            </a:r>
          </a:p>
          <a:p>
            <a:endParaRPr lang="en-IN" dirty="0"/>
          </a:p>
        </p:txBody>
      </p:sp>
      <p:sp>
        <p:nvSpPr>
          <p:cNvPr id="8" name="TextBox 7"/>
          <p:cNvSpPr txBox="1"/>
          <p:nvPr/>
        </p:nvSpPr>
        <p:spPr>
          <a:xfrm>
            <a:off x="5623819" y="3362069"/>
            <a:ext cx="17892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dirty="0" smtClean="0"/>
              <a:t>Reminder zero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271875397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ntegral">
  <a:themeElements>
    <a:clrScheme name="Integral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B9F25"/>
      </a:hlink>
      <a:folHlink>
        <a:srgbClr val="B26B02"/>
      </a:folHlink>
    </a:clrScheme>
    <a:fontScheme name="Integral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Integral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682D6EBE-8D36-4FF2-9DB3-F3D8D7B6715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62</TotalTime>
  <Words>297</Words>
  <Application>Microsoft Office PowerPoint</Application>
  <PresentationFormat>Widescreen</PresentationFormat>
  <Paragraphs>57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Tw Cen MT</vt:lpstr>
      <vt:lpstr>Tw Cen MT Condensed</vt:lpstr>
      <vt:lpstr>Wingdings 3</vt:lpstr>
      <vt:lpstr>Integral</vt:lpstr>
      <vt:lpstr>CYCLIC REDUNDANCY CHECK (CRC) </vt:lpstr>
      <vt:lpstr>What is Cyclic Redundancy Check</vt:lpstr>
      <vt:lpstr>Cyclic Redundancy Check</vt:lpstr>
      <vt:lpstr>Clyclic Redundancy Check Example</vt:lpstr>
      <vt:lpstr>Dividing the message bit via divisor </vt:lpstr>
      <vt:lpstr>Dividing the message bits via divisor</vt:lpstr>
      <vt:lpstr>Valid data code bits</vt:lpstr>
      <vt:lpstr>Division</vt:lpstr>
      <vt:lpstr>Message received by the reciever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CYCLIC REDUNDANCY CHECK (CRC)</dc:title>
  <dc:creator>Piyush</dc:creator>
  <cp:lastModifiedBy>Piyush</cp:lastModifiedBy>
  <cp:revision>10</cp:revision>
  <dcterms:created xsi:type="dcterms:W3CDTF">2021-01-19T03:39:25Z</dcterms:created>
  <dcterms:modified xsi:type="dcterms:W3CDTF">2021-01-19T06:27:47Z</dcterms:modified>
</cp:coreProperties>
</file>