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69" r:id="rId2"/>
    <p:sldId id="256" r:id="rId3"/>
    <p:sldId id="289" r:id="rId4"/>
    <p:sldId id="310" r:id="rId5"/>
    <p:sldId id="258" r:id="rId6"/>
    <p:sldId id="311" r:id="rId7"/>
    <p:sldId id="291" r:id="rId8"/>
    <p:sldId id="312" r:id="rId9"/>
    <p:sldId id="309" r:id="rId10"/>
    <p:sldId id="313" r:id="rId11"/>
    <p:sldId id="308" r:id="rId12"/>
    <p:sldId id="314" r:id="rId13"/>
    <p:sldId id="307" r:id="rId14"/>
    <p:sldId id="315" r:id="rId15"/>
    <p:sldId id="306" r:id="rId16"/>
    <p:sldId id="316" r:id="rId17"/>
    <p:sldId id="305" r:id="rId18"/>
    <p:sldId id="317" r:id="rId19"/>
    <p:sldId id="304" r:id="rId20"/>
    <p:sldId id="318" r:id="rId21"/>
    <p:sldId id="303" r:id="rId22"/>
    <p:sldId id="319" r:id="rId23"/>
    <p:sldId id="302" r:id="rId24"/>
    <p:sldId id="320" r:id="rId25"/>
    <p:sldId id="301" r:id="rId26"/>
    <p:sldId id="321" r:id="rId27"/>
    <p:sldId id="300" r:id="rId28"/>
    <p:sldId id="322" r:id="rId29"/>
    <p:sldId id="299" r:id="rId30"/>
    <p:sldId id="323" r:id="rId31"/>
    <p:sldId id="298" r:id="rId32"/>
    <p:sldId id="324" r:id="rId33"/>
    <p:sldId id="297" r:id="rId34"/>
    <p:sldId id="325" r:id="rId35"/>
    <p:sldId id="296" r:id="rId36"/>
    <p:sldId id="326" r:id="rId37"/>
    <p:sldId id="295" r:id="rId38"/>
    <p:sldId id="327" r:id="rId39"/>
    <p:sldId id="294" r:id="rId40"/>
    <p:sldId id="328" r:id="rId41"/>
    <p:sldId id="293" r:id="rId42"/>
    <p:sldId id="329" r:id="rId43"/>
    <p:sldId id="292" r:id="rId44"/>
    <p:sldId id="29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25" autoAdjust="0"/>
    <p:restoredTop sz="94671" autoAdjust="0"/>
  </p:normalViewPr>
  <p:slideViewPr>
    <p:cSldViewPr>
      <p:cViewPr varScale="1">
        <p:scale>
          <a:sx n="70" d="100"/>
          <a:sy n="70" d="100"/>
        </p:scale>
        <p:origin x="-8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D6DA4-319F-4167-99E8-90C7696A8E08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8A369-21E2-47A4-A03F-F0508E884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8A369-21E2-47A4-A03F-F0508E8841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9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3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44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7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45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0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7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2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2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17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1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1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93A5C-40B1-4A07-A5CC-5616497D7FC4}" type="datetimeFigureOut">
              <a:rPr lang="en-US" smtClean="0"/>
              <a:t>16/10/2015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6CABA-34F0-4AC3-A60A-50FA29890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7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3.xml"/><Relationship Id="rId18" Type="http://schemas.openxmlformats.org/officeDocument/2006/relationships/slide" Target="slide37.xml"/><Relationship Id="rId3" Type="http://schemas.openxmlformats.org/officeDocument/2006/relationships/slide" Target="slide13.xml"/><Relationship Id="rId21" Type="http://schemas.openxmlformats.org/officeDocument/2006/relationships/slide" Target="slide43.xml"/><Relationship Id="rId7" Type="http://schemas.openxmlformats.org/officeDocument/2006/relationships/slide" Target="slide15.xml"/><Relationship Id="rId12" Type="http://schemas.openxmlformats.org/officeDocument/2006/relationships/slide" Target="slide25.xml"/><Relationship Id="rId17" Type="http://schemas.openxmlformats.org/officeDocument/2006/relationships/slide" Target="slide35.xml"/><Relationship Id="rId2" Type="http://schemas.openxmlformats.org/officeDocument/2006/relationships/slide" Target="slide5.xml"/><Relationship Id="rId16" Type="http://schemas.openxmlformats.org/officeDocument/2006/relationships/slide" Target="slide27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29.xml"/><Relationship Id="rId15" Type="http://schemas.openxmlformats.org/officeDocument/2006/relationships/slide" Target="slide19.xml"/><Relationship Id="rId10" Type="http://schemas.openxmlformats.org/officeDocument/2006/relationships/slide" Target="slide9.xml"/><Relationship Id="rId19" Type="http://schemas.openxmlformats.org/officeDocument/2006/relationships/slide" Target="slide39.xml"/><Relationship Id="rId4" Type="http://schemas.openxmlformats.org/officeDocument/2006/relationships/slide" Target="slide21.xml"/><Relationship Id="rId9" Type="http://schemas.openxmlformats.org/officeDocument/2006/relationships/slide" Target="slide31.xml"/><Relationship Id="rId14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44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5.png"/><Relationship Id="rId4" Type="http://schemas.openxmlformats.org/officeDocument/2006/relationships/slide" Target="slide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8" y="1136793"/>
            <a:ext cx="3769792" cy="52212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136792"/>
            <a:ext cx="3657600" cy="52212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982" y="2110769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XƯA VÀ NAY</a:t>
            </a:r>
            <a:endParaRPr lang="en-US" sz="66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53236" y="6354647"/>
            <a:ext cx="77724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2400" b="1" i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Tp.HCM, ngày 17 tháng 10 năm 2015</a:t>
            </a:r>
            <a:endParaRPr lang="en-US" sz="2400" b="1" i="1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90800" y="152400"/>
            <a:ext cx="644401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28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CHÀO MỪNG 22 NĂM THÀNH LẬP</a:t>
            </a:r>
            <a:br>
              <a:rPr lang="en-US" sz="28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en-US" sz="28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18/10/1993 – 18/10/2015</a:t>
            </a:r>
            <a:endParaRPr lang="en-US" sz="2800" b="1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171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ntr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4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Lễ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Tất niên năm 2011, 2012 của CTY Tây Hồ được tổ chức ở đâu?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200400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</a:t>
            </a:r>
            <a:r>
              <a:rPr lang="en-US" sz="3600" b="1" u="sng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Công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ty Tây Hồ 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trở thành công ty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cổ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phần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vào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thời điểm nào? Danh sách các cổ đông sáng lập?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05200"/>
            <a:ext cx="38576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6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Tòa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nhà Tây Hồ xây trong bao nhiêu năm mới hoàn thành? Thay đổi bao nhiêu chỉ huy trưởng?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429000"/>
            <a:ext cx="28575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</a:t>
            </a:r>
            <a:r>
              <a:rPr lang="en-US" sz="3600" b="1" u="sng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Kể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tên 3 công trình có </a:t>
            </a:r>
            <a:r>
              <a:rPr lang="vi-VN" sz="36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giá trị ký HĐ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 lớn nhất trong giai đoạn từ 2010 – 2015?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429000"/>
            <a:ext cx="4351311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8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Hãy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cho biết tên nhân sự làm việc tại nhiều phòng ban nhất trong công ty từ trước đến nay?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124200"/>
            <a:ext cx="5048250" cy="344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14401"/>
            <a:ext cx="9144000" cy="99059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6600" b="1" smtClean="0">
                <a:solidFill>
                  <a:srgbClr val="FFFF00"/>
                </a:solidFill>
              </a:rPr>
              <a:t>THỂ LỆ THI</a:t>
            </a:r>
            <a:endParaRPr lang="en-US" sz="6600" b="1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21336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Cuộc thi trải qua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16 - 20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hỏi tùy theo MC. Lần lượt mỗi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đội được chọn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hỏi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. Hết 4 đội sẽ quay trở lại đội đầu tiên.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Nếu trả lời sai các đội khác được quyền bấm chuông giành quyền trả lời. Mỗi trả lời được tối đa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điểm.</a:t>
            </a:r>
          </a:p>
          <a:p>
            <a:pPr algn="just"/>
            <a:r>
              <a:rPr lang="en-US" sz="30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Việc đánh giá đúng sai là toàn quyền của MC. Khuyến khích các đáp án “BỰA” cho vui, nếu không “BỰA”  thì phải biết “BỢ” MC.</a:t>
            </a:r>
            <a:endParaRPr lang="en-US" sz="3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0800" y="228600"/>
            <a:ext cx="644401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28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CHÀO MỪNG 22 NĂM THÀNH LẬP</a:t>
            </a:r>
            <a:endParaRPr lang="en-US" sz="2800" b="1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129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acNen-trolai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9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Cử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ra 1 nam 1 nữ trong đội hát một đoạn ít nhất 5 câu trong bài hát thần thánh “Sóng gió Tây Hồ”?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124200"/>
            <a:ext cx="4343400" cy="344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10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Chấm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vân tay bắt đầu được thực hiện vào thời điểm nào tại văn phòng cũng như công trường?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606" y="3048000"/>
            <a:ext cx="4327193" cy="348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11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Những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thay đổi giữa giá trị cốt lõi mới (công bố năm 2015) và các giá trị cũ?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352800"/>
            <a:ext cx="3124200" cy="302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12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Phòng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ban nào hay ăn cơm trước kẻng nhất cty?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0" y="3200400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13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Trong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lịch sử phát triển cty, theo bạn 3 cột mốc nào quan trọng nhất đối với công ty?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200400"/>
            <a:ext cx="4495800" cy="336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2" action="ppaction://hlinksldjump"/>
          </p:cNvPr>
          <p:cNvSpPr/>
          <p:nvPr/>
        </p:nvSpPr>
        <p:spPr>
          <a:xfrm>
            <a:off x="685800" y="162579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01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685800" y="261639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05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7" name="Rectangle 6">
            <a:hlinkClick r:id="rId4" action="ppaction://hlinksldjump"/>
          </p:cNvPr>
          <p:cNvSpPr/>
          <p:nvPr/>
        </p:nvSpPr>
        <p:spPr>
          <a:xfrm>
            <a:off x="685800" y="36576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09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685800" y="46482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13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2743200" y="162579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02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>
            <a:off x="2743200" y="2590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06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2" name="Rectangle 11">
            <a:hlinkClick r:id="rId8" action="ppaction://hlinksldjump"/>
          </p:cNvPr>
          <p:cNvSpPr/>
          <p:nvPr/>
        </p:nvSpPr>
        <p:spPr>
          <a:xfrm>
            <a:off x="2743200" y="36576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10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>
            <a:off x="2743200" y="46482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14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4" name="Rectangle 13">
            <a:hlinkClick r:id="rId10" action="ppaction://hlinksldjump"/>
          </p:cNvPr>
          <p:cNvSpPr/>
          <p:nvPr/>
        </p:nvSpPr>
        <p:spPr>
          <a:xfrm>
            <a:off x="4800600" y="162579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03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5" name="Rectangle 14">
            <a:hlinkClick r:id="rId11" action="ppaction://hlinksldjump"/>
          </p:cNvPr>
          <p:cNvSpPr/>
          <p:nvPr/>
        </p:nvSpPr>
        <p:spPr>
          <a:xfrm>
            <a:off x="4800600" y="2590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07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6" name="Rectangle 15">
            <a:hlinkClick r:id="rId12" action="ppaction://hlinksldjump"/>
          </p:cNvPr>
          <p:cNvSpPr/>
          <p:nvPr/>
        </p:nvSpPr>
        <p:spPr>
          <a:xfrm>
            <a:off x="4800600" y="36576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11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7" name="Rectangle 16">
            <a:hlinkClick r:id="rId13" action="ppaction://hlinksldjump"/>
          </p:cNvPr>
          <p:cNvSpPr/>
          <p:nvPr/>
        </p:nvSpPr>
        <p:spPr>
          <a:xfrm>
            <a:off x="4800600" y="46482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15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8" name="Rectangle 17">
            <a:hlinkClick r:id="rId14" action="ppaction://hlinksldjump"/>
          </p:cNvPr>
          <p:cNvSpPr/>
          <p:nvPr/>
        </p:nvSpPr>
        <p:spPr>
          <a:xfrm>
            <a:off x="6858000" y="162579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04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19" name="Rectangle 18">
            <a:hlinkClick r:id="rId15" action="ppaction://hlinksldjump"/>
          </p:cNvPr>
          <p:cNvSpPr/>
          <p:nvPr/>
        </p:nvSpPr>
        <p:spPr>
          <a:xfrm>
            <a:off x="6858000" y="2590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08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0" name="Rectangle 19">
            <a:hlinkClick r:id="rId16" action="ppaction://hlinksldjump"/>
          </p:cNvPr>
          <p:cNvSpPr/>
          <p:nvPr/>
        </p:nvSpPr>
        <p:spPr>
          <a:xfrm>
            <a:off x="6858000" y="36576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12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1" name="Rectangle 20">
            <a:hlinkClick r:id="rId17" action="ppaction://hlinksldjump"/>
          </p:cNvPr>
          <p:cNvSpPr/>
          <p:nvPr/>
        </p:nvSpPr>
        <p:spPr>
          <a:xfrm>
            <a:off x="6858000" y="46482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16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CHỌN CÂU HỎI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18" action="ppaction://hlinksldjump"/>
          </p:cNvPr>
          <p:cNvSpPr/>
          <p:nvPr/>
        </p:nvSpPr>
        <p:spPr>
          <a:xfrm>
            <a:off x="680113" y="5638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17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4" name="Rectangle 23">
            <a:hlinkClick r:id="rId19" action="ppaction://hlinksldjump"/>
          </p:cNvPr>
          <p:cNvSpPr/>
          <p:nvPr/>
        </p:nvSpPr>
        <p:spPr>
          <a:xfrm>
            <a:off x="2737513" y="5638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18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5" name="Rectangle 24">
            <a:hlinkClick r:id="rId20" action="ppaction://hlinksldjump"/>
          </p:cNvPr>
          <p:cNvSpPr/>
          <p:nvPr/>
        </p:nvSpPr>
        <p:spPr>
          <a:xfrm>
            <a:off x="4794913" y="5638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19</a:t>
            </a:r>
            <a:endParaRPr lang="en-US" sz="2800" b="1">
              <a:solidFill>
                <a:srgbClr val="007A7D"/>
              </a:solidFill>
            </a:endParaRPr>
          </a:p>
        </p:txBody>
      </p:sp>
      <p:sp>
        <p:nvSpPr>
          <p:cNvPr id="26" name="Rectangle 25">
            <a:hlinkClick r:id="rId21" action="ppaction://hlinksldjump"/>
          </p:cNvPr>
          <p:cNvSpPr/>
          <p:nvPr/>
        </p:nvSpPr>
        <p:spPr>
          <a:xfrm>
            <a:off x="6852313" y="5638800"/>
            <a:ext cx="1676400" cy="762000"/>
          </a:xfrm>
          <a:prstGeom prst="rect">
            <a:avLst/>
          </a:prstGeom>
          <a:solidFill>
            <a:srgbClr val="FFFF0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7A7D"/>
                </a:solidFill>
              </a:rPr>
              <a:t> Câu 20</a:t>
            </a:r>
            <a:endParaRPr lang="en-US" sz="2800" b="1">
              <a:solidFill>
                <a:srgbClr val="007A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5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2" animBg="1"/>
      <p:bldP spid="6" grpId="1" animBg="1"/>
      <p:bldP spid="7" grpId="0" animBg="1"/>
      <p:bldP spid="8" grpId="0" animBg="1"/>
      <p:bldP spid="10" grpId="1" animBg="1"/>
      <p:bldP spid="11" grpId="1" animBg="1"/>
      <p:bldP spid="12" grpId="0" animBg="1"/>
      <p:bldP spid="13" grpId="0" animBg="1"/>
      <p:bldP spid="14" grpId="1" animBg="1"/>
      <p:bldP spid="15" grpId="1" animBg="1"/>
      <p:bldP spid="16" grpId="0" animBg="1"/>
      <p:bldP spid="17" grpId="0" animBg="1"/>
      <p:bldP spid="18" grpId="1" animBg="1"/>
      <p:bldP spid="19" grpId="1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14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Bạn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hãy kể tên 3 chỉ tiêu KPIs nào của nhóm bạn “muôn đời” sẽ không đủ 100%?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124200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15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Ai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là thủ kho lâu năm nhất công ty?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124200"/>
            <a:ext cx="3471508" cy="347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30480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16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Trong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5 năm trở lại, năm nào cty thưởng 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lương tháng 13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hơn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 tháng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lương?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Năm nay bạn kỳ vọng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lương 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tháng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13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 được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bao nhiêu tháng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86" y="4267200"/>
            <a:ext cx="20288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17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CHT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nào có thâm niên lâu nhất tại công ty?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200399"/>
            <a:ext cx="3362325" cy="334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</a:t>
            </a:r>
            <a:r>
              <a:rPr lang="vi-VN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18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	Tại sao công ty lại có tên Tây Hồ? Cho 3 lý do hợp lý nhất?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4" y="3048000"/>
            <a:ext cx="4448176" cy="356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1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19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Hãy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đọc chính xác 3 số đt di động của đồng nghiệp bất kỳ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bạn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chọn 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124200"/>
            <a:ext cx="4495800" cy="335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1430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20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Chúc mừng, bạn sẽ nhận được 1 câu hỏi đặc biệt từ Tổng Giám Đốc.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124200"/>
            <a:ext cx="4953000" cy="35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Connector 3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10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5" name="Flowchart: Connector 4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09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08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07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8" name="Flowchart: Connector 7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06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05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04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03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11" name="Flowchart: Connector 10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02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01</a:t>
            </a:r>
            <a:endParaRPr lang="en-US" sz="11500" b="1">
              <a:solidFill>
                <a:srgbClr val="007A7D"/>
              </a:solidFill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3124200" y="2247900"/>
            <a:ext cx="3124200" cy="31242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mtClean="0">
                <a:solidFill>
                  <a:srgbClr val="007A7D"/>
                </a:solidFill>
              </a:rPr>
              <a:t>00</a:t>
            </a:r>
            <a:endParaRPr lang="en-US" sz="11500" b="1">
              <a:solidFill>
                <a:srgbClr val="007A7D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67000" y="3810000"/>
            <a:ext cx="40386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86300" y="1905000"/>
            <a:ext cx="0" cy="38100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Action Button: Beginning 19">
            <a:hlinkClick r:id="" action="ppaction://hlinkshowjump?jump=lastslideviewed" highlightClick="1"/>
          </p:cNvPr>
          <p:cNvSpPr/>
          <p:nvPr/>
        </p:nvSpPr>
        <p:spPr>
          <a:xfrm>
            <a:off x="8001000" y="228600"/>
            <a:ext cx="762000" cy="6096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6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1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Bạn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hãy kể tên 3 nhân sự nam có thâm niên lâu đời nhất ở công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ty?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124200"/>
            <a:ext cx="3424647" cy="342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9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681"/>
            <a:ext cx="5638800" cy="3886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2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Tổng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Giám đốc thuộc cung Hoàng Đạo nào và đặc điểm của cung này phù hợp với TGĐ?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4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733800"/>
            <a:ext cx="252476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8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67000" y="1"/>
            <a:ext cx="6477000" cy="9144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balanced" dir="tl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FFFF00"/>
                </a:solidFill>
              </a:rPr>
              <a:t>FBI WARNING</a:t>
            </a:r>
            <a:endParaRPr lang="en-US" sz="5400" b="1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447800"/>
            <a:ext cx="8763000" cy="44196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CẢNH BÁO: </a:t>
            </a:r>
          </a:p>
          <a:p>
            <a:pPr algn="ctr"/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THAO TÁC SAI CÓ KHẢ NĂNG LỘ ĐỀ!!!</a:t>
            </a:r>
          </a:p>
          <a:p>
            <a:pPr algn="just"/>
            <a:endParaRPr lang="en-US" sz="32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32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ĐỀ NGHỊ BẠN TÙNG KHÔNG ĐƯỢC THAO TÁC GÌ THÊM. HÃY BẤM NÚT        ĐỂ TRỞ LẠI PHẦN THI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ction Button: Return 5">
            <a:hlinkClick r:id="rId3" action="ppaction://hlinksldjump" highlightClick="1"/>
          </p:cNvPr>
          <p:cNvSpPr/>
          <p:nvPr/>
        </p:nvSpPr>
        <p:spPr>
          <a:xfrm rot="16200000">
            <a:off x="6383092" y="4208708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repeatCount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066800"/>
            <a:ext cx="8229600" cy="18288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u="sng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Câu </a:t>
            </a:r>
            <a:r>
              <a:rPr lang="en-US" sz="3600" b="1" u="sng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vi-VN" sz="3600" b="1" smtClean="0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KPI </a:t>
            </a:r>
            <a:r>
              <a:rPr lang="vi-VN" sz="3600" b="1">
                <a:solidFill>
                  <a:srgbClr val="007A7D"/>
                </a:solidFill>
                <a:latin typeface="Arial" pitchFamily="34" charset="0"/>
                <a:cs typeface="Arial" pitchFamily="34" charset="0"/>
              </a:rPr>
              <a:t>công ty ra đời năm nào?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ction Button: Return 21">
            <a:hlinkClick r:id="rId3" action="ppaction://hlinksldjump" highlightClick="1"/>
          </p:cNvPr>
          <p:cNvSpPr/>
          <p:nvPr/>
        </p:nvSpPr>
        <p:spPr>
          <a:xfrm rot="16200000">
            <a:off x="8535473" y="114301"/>
            <a:ext cx="568817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640" y="98738"/>
            <a:ext cx="500284" cy="566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619" y="3048000"/>
            <a:ext cx="36957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2836</TotalTime>
  <Words>1287</Words>
  <Application>Microsoft Office PowerPoint</Application>
  <PresentationFormat>On-screen Show (4:3)</PresentationFormat>
  <Paragraphs>179</Paragraphs>
  <Slides>44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PowerPoint Presentation</vt:lpstr>
      <vt:lpstr>THỂ LỆ THI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KHỞI ĐỘNG</dc:title>
  <dc:creator>DNS</dc:creator>
  <cp:lastModifiedBy>Sơn Đoàn</cp:lastModifiedBy>
  <cp:revision>170</cp:revision>
  <dcterms:created xsi:type="dcterms:W3CDTF">2014-09-26T08:24:04Z</dcterms:created>
  <dcterms:modified xsi:type="dcterms:W3CDTF">2015-10-16T04:07:49Z</dcterms:modified>
</cp:coreProperties>
</file>