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7"/>
  </p:notesMasterIdLst>
  <p:sldIdLst>
    <p:sldId id="284" r:id="rId2"/>
    <p:sldId id="276" r:id="rId3"/>
    <p:sldId id="277" r:id="rId4"/>
    <p:sldId id="278" r:id="rId5"/>
    <p:sldId id="279" r:id="rId6"/>
    <p:sldId id="280" r:id="rId7"/>
    <p:sldId id="281" r:id="rId8"/>
    <p:sldId id="282" r:id="rId9"/>
    <p:sldId id="257" r:id="rId10"/>
    <p:sldId id="259" r:id="rId11"/>
    <p:sldId id="283" r:id="rId12"/>
    <p:sldId id="268" r:id="rId13"/>
    <p:sldId id="272" r:id="rId14"/>
    <p:sldId id="270" r:id="rId15"/>
    <p:sldId id="27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81" d="100"/>
          <a:sy n="81" d="100"/>
        </p:scale>
        <p:origin x="-105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3DE2064-B3C6-4084-AEF0-4C7EBB247988}" type="datetimeFigureOut">
              <a:rPr lang="ar-SA" smtClean="0"/>
              <a:pPr/>
              <a:t>29/04/1435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6056327-82C2-4763-AA91-9CF4A7959226}" type="slidenum">
              <a:rPr lang="ar-SA" smtClean="0"/>
              <a:pPr/>
              <a:t>‹#›</a:t>
            </a:fld>
            <a:endParaRPr lang="ar-SA"/>
          </a:p>
        </p:txBody>
      </p:sp>
    </p:spTree>
    <p:extLst>
      <p:ext uri="{BB962C8B-B14F-4D97-AF65-F5344CB8AC3E}">
        <p14:creationId xmlns:p14="http://schemas.microsoft.com/office/powerpoint/2010/main" xmlns="" val="429045046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4724400"/>
            <a:ext cx="7772400" cy="704850"/>
          </a:xfrm>
        </p:spPr>
        <p:txBody>
          <a:bodyPr/>
          <a:lstStyle>
            <a:lvl1pPr>
              <a:defRPr sz="3600">
                <a:solidFill>
                  <a:schemeClr val="bg1"/>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609600" y="5410200"/>
            <a:ext cx="7772400" cy="685800"/>
          </a:xfrm>
        </p:spPr>
        <p:txBody>
          <a:bodyPr/>
          <a:lstStyle>
            <a:lvl1pPr marL="0" indent="0">
              <a:buFontTx/>
              <a:buNone/>
              <a:defRPr sz="2400">
                <a:solidFill>
                  <a:schemeClr val="bg1"/>
                </a:solidFill>
              </a:defRPr>
            </a:lvl1pPr>
          </a:lstStyle>
          <a:p>
            <a:r>
              <a:rPr lang="en-US" smtClean="0"/>
              <a:t>Click to edit Master subtitle style</a:t>
            </a:r>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1752600"/>
            <a:ext cx="18288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90600" y="1752600"/>
            <a:ext cx="53340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p:nvPr/>
        </p:nvSpPr>
        <p:spPr>
          <a:xfrm>
            <a:off x="8305800" y="6477000"/>
            <a:ext cx="838200" cy="338138"/>
          </a:xfrm>
          <a:prstGeom prst="rect">
            <a:avLst/>
          </a:prstGeom>
          <a:noFill/>
        </p:spPr>
        <p:txBody>
          <a:bodyPr>
            <a:spAutoFit/>
          </a:bodyPr>
          <a:lstStyle/>
          <a:p>
            <a:pPr algn="ctr" fontAlgn="auto">
              <a:spcBef>
                <a:spcPts val="0"/>
              </a:spcBef>
              <a:spcAft>
                <a:spcPts val="0"/>
              </a:spcAft>
              <a:defRPr/>
            </a:pPr>
            <a:fld id="{7F9077B8-E4E7-463D-A436-D43CA8C616BF}" type="slidenum">
              <a:rPr lang="en-US" sz="1600" b="1">
                <a:latin typeface="+mn-lt"/>
                <a:cs typeface="+mn-cs"/>
              </a:rPr>
              <a:pPr algn="ctr" fontAlgn="auto">
                <a:spcBef>
                  <a:spcPts val="0"/>
                </a:spcBef>
                <a:spcAft>
                  <a:spcPts val="0"/>
                </a:spcAft>
                <a:defRPr/>
              </a:pPr>
              <a:t>‹#›</a:t>
            </a:fld>
            <a:endParaRPr lang="en-US" sz="1600" b="1" dirty="0">
              <a:latin typeface="+mn-lt"/>
              <a:cs typeface="+mn-cs"/>
            </a:endParaRPr>
          </a:p>
        </p:txBody>
      </p:sp>
      <p:sp>
        <p:nvSpPr>
          <p:cNvPr id="5" name="TextBox 4"/>
          <p:cNvSpPr txBox="1"/>
          <p:nvPr/>
        </p:nvSpPr>
        <p:spPr>
          <a:xfrm>
            <a:off x="0" y="6488113"/>
            <a:ext cx="1219200" cy="338137"/>
          </a:xfrm>
          <a:prstGeom prst="rect">
            <a:avLst/>
          </a:prstGeom>
          <a:noFill/>
        </p:spPr>
        <p:txBody>
          <a:bodyPr>
            <a:spAutoFit/>
          </a:bodyPr>
          <a:lstStyle/>
          <a:p>
            <a:pPr algn="ctr" fontAlgn="auto">
              <a:spcBef>
                <a:spcPts val="0"/>
              </a:spcBef>
              <a:spcAft>
                <a:spcPts val="0"/>
              </a:spcAft>
              <a:defRPr/>
            </a:pPr>
            <a:r>
              <a:rPr lang="en-US" sz="1600" b="1" dirty="0">
                <a:latin typeface="+mn-lt"/>
                <a:cs typeface="+mn-cs"/>
              </a:rPr>
              <a:t>1:55 PM</a:t>
            </a:r>
          </a:p>
        </p:txBody>
      </p:sp>
      <p:sp>
        <p:nvSpPr>
          <p:cNvPr id="2" name="Title 1"/>
          <p:cNvSpPr>
            <a:spLocks noGrp="1"/>
          </p:cNvSpPr>
          <p:nvPr>
            <p:ph type="title"/>
          </p:nvPr>
        </p:nvSpPr>
        <p:spPr>
          <a:xfrm>
            <a:off x="0" y="838200"/>
            <a:ext cx="9144000" cy="715963"/>
          </a:xfrm>
        </p:spPr>
        <p:txBody>
          <a:bodyPr/>
          <a:lstStyle>
            <a:lvl1pPr>
              <a:defRPr sz="4800" b="1">
                <a:solidFill>
                  <a:srgbClr val="000099"/>
                </a:solidFill>
                <a:latin typeface="Cambria" pitchFamily="18"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828800"/>
            <a:ext cx="8839200" cy="4724400"/>
          </a:xfrm>
        </p:spPr>
        <p:txBody>
          <a:bodyPr/>
          <a:lstStyle>
            <a:lvl1pPr marL="457200" indent="-457200">
              <a:buFont typeface="Wingdings" pitchFamily="2" charset="2"/>
              <a:buChar char="£"/>
              <a:defRPr sz="3200" b="1">
                <a:solidFill>
                  <a:schemeClr val="tx2">
                    <a:lumMod val="75000"/>
                  </a:schemeClr>
                </a:solidFill>
                <a:latin typeface="Cambria" pitchFamily="18" charset="0"/>
              </a:defRPr>
            </a:lvl1pPr>
            <a:lvl2pPr marL="914400" indent="-457200">
              <a:buFont typeface="Wingdings 3" pitchFamily="18" charset="2"/>
              <a:buChar char=""/>
              <a:defRPr sz="3200" b="1">
                <a:solidFill>
                  <a:schemeClr val="tx2">
                    <a:lumMod val="75000"/>
                  </a:schemeClr>
                </a:solidFill>
                <a:latin typeface="Cambria" pitchFamily="18" charset="0"/>
              </a:defRPr>
            </a:lvl2pPr>
            <a:lvl3pPr>
              <a:buNone/>
              <a:defRPr sz="3200" b="1">
                <a:solidFill>
                  <a:srgbClr val="000099"/>
                </a:solidFill>
                <a:latin typeface="Cambria" pitchFamily="18" charset="0"/>
              </a:defRPr>
            </a:lvl3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944563"/>
          </a:xfrm>
        </p:spPr>
        <p:txBody>
          <a:bodyPr/>
          <a:lstStyle>
            <a:lvl1pPr>
              <a:defRPr sz="4800" b="1">
                <a:solidFill>
                  <a:srgbClr val="000099"/>
                </a:solidFill>
                <a:latin typeface="Cambria" pitchFamily="18"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304800" y="1752600"/>
            <a:ext cx="4267200" cy="4800600"/>
          </a:xfrm>
        </p:spPr>
        <p:txBody>
          <a:bodyPr/>
          <a:lstStyle>
            <a:lvl1pPr marL="457200" indent="-457200">
              <a:buFont typeface="Wingdings" pitchFamily="2" charset="2"/>
              <a:buChar char="£"/>
              <a:defRPr sz="2800" b="1">
                <a:solidFill>
                  <a:schemeClr val="tx2">
                    <a:lumMod val="75000"/>
                  </a:schemeClr>
                </a:solidFill>
                <a:latin typeface="Cambria" pitchFamily="18" charset="0"/>
              </a:defRPr>
            </a:lvl1pPr>
            <a:lvl2pPr>
              <a:buNone/>
              <a:defRPr sz="2800" b="1">
                <a:solidFill>
                  <a:schemeClr val="tx2">
                    <a:lumMod val="75000"/>
                  </a:schemeClr>
                </a:solidFill>
                <a:latin typeface="Cambria" pitchFamily="18" charset="0"/>
              </a:defRPr>
            </a:lvl2pPr>
            <a:lvl3pPr>
              <a:defRPr sz="2800" b="1"/>
            </a:lvl3pPr>
            <a:lvl4pPr>
              <a:defRPr sz="2800" b="1"/>
            </a:lvl4pPr>
            <a:lvl5pPr>
              <a:defRPr sz="2800" b="1"/>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4" name="Content Placeholder 3"/>
          <p:cNvSpPr>
            <a:spLocks noGrp="1"/>
          </p:cNvSpPr>
          <p:nvPr>
            <p:ph sz="half" idx="2"/>
          </p:nvPr>
        </p:nvSpPr>
        <p:spPr>
          <a:xfrm>
            <a:off x="4724400" y="17526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1752600"/>
            <a:ext cx="7315200" cy="7159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990600" y="2514600"/>
            <a:ext cx="7315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thruBlk="1"/>
  </p:transition>
  <p:timing>
    <p:tnLst>
      <p:par>
        <p:cTn id="1" dur="indefinite" restart="never" nodeType="tmRoot"/>
      </p:par>
    </p:tnLst>
  </p:timing>
  <p:txStyles>
    <p:titleStyle>
      <a:lvl1pPr algn="l" rtl="1" eaLnBrk="1" fontAlgn="base" hangingPunct="1">
        <a:spcBef>
          <a:spcPct val="0"/>
        </a:spcBef>
        <a:spcAft>
          <a:spcPct val="0"/>
        </a:spcAft>
        <a:defRPr sz="4400">
          <a:solidFill>
            <a:schemeClr val="tx1"/>
          </a:solidFill>
          <a:latin typeface="+mj-lt"/>
          <a:ea typeface="+mj-ea"/>
          <a:cs typeface="+mj-cs"/>
        </a:defRPr>
      </a:lvl1pPr>
      <a:lvl2pPr algn="l" rtl="1" eaLnBrk="1" fontAlgn="base" hangingPunct="1">
        <a:spcBef>
          <a:spcPct val="0"/>
        </a:spcBef>
        <a:spcAft>
          <a:spcPct val="0"/>
        </a:spcAft>
        <a:defRPr sz="4400">
          <a:solidFill>
            <a:schemeClr val="tx1"/>
          </a:solidFill>
          <a:latin typeface="Microsoft Sans Serif" pitchFamily="34" charset="0"/>
        </a:defRPr>
      </a:lvl2pPr>
      <a:lvl3pPr algn="l" rtl="1" eaLnBrk="1" fontAlgn="base" hangingPunct="1">
        <a:spcBef>
          <a:spcPct val="0"/>
        </a:spcBef>
        <a:spcAft>
          <a:spcPct val="0"/>
        </a:spcAft>
        <a:defRPr sz="4400">
          <a:solidFill>
            <a:schemeClr val="tx1"/>
          </a:solidFill>
          <a:latin typeface="Microsoft Sans Serif" pitchFamily="34" charset="0"/>
        </a:defRPr>
      </a:lvl3pPr>
      <a:lvl4pPr algn="l" rtl="1" eaLnBrk="1" fontAlgn="base" hangingPunct="1">
        <a:spcBef>
          <a:spcPct val="0"/>
        </a:spcBef>
        <a:spcAft>
          <a:spcPct val="0"/>
        </a:spcAft>
        <a:defRPr sz="4400">
          <a:solidFill>
            <a:schemeClr val="tx1"/>
          </a:solidFill>
          <a:latin typeface="Microsoft Sans Serif" pitchFamily="34" charset="0"/>
        </a:defRPr>
      </a:lvl4pPr>
      <a:lvl5pPr algn="l" rtl="1" eaLnBrk="1" fontAlgn="base" hangingPunct="1">
        <a:spcBef>
          <a:spcPct val="0"/>
        </a:spcBef>
        <a:spcAft>
          <a:spcPct val="0"/>
        </a:spcAft>
        <a:defRPr sz="4400">
          <a:solidFill>
            <a:schemeClr val="tx1"/>
          </a:solidFill>
          <a:latin typeface="Microsoft Sans Serif" pitchFamily="34" charset="0"/>
        </a:defRPr>
      </a:lvl5pPr>
      <a:lvl6pPr marL="457200" algn="l" rtl="1" eaLnBrk="1" fontAlgn="base" hangingPunct="1">
        <a:spcBef>
          <a:spcPct val="0"/>
        </a:spcBef>
        <a:spcAft>
          <a:spcPct val="0"/>
        </a:spcAft>
        <a:defRPr sz="4400">
          <a:solidFill>
            <a:schemeClr val="tx1"/>
          </a:solidFill>
          <a:latin typeface="Microsoft Sans Serif" pitchFamily="34" charset="0"/>
        </a:defRPr>
      </a:lvl6pPr>
      <a:lvl7pPr marL="914400" algn="l" rtl="1" eaLnBrk="1" fontAlgn="base" hangingPunct="1">
        <a:spcBef>
          <a:spcPct val="0"/>
        </a:spcBef>
        <a:spcAft>
          <a:spcPct val="0"/>
        </a:spcAft>
        <a:defRPr sz="4400">
          <a:solidFill>
            <a:schemeClr val="tx1"/>
          </a:solidFill>
          <a:latin typeface="Microsoft Sans Serif" pitchFamily="34" charset="0"/>
        </a:defRPr>
      </a:lvl7pPr>
      <a:lvl8pPr marL="1371600" algn="l" rtl="1" eaLnBrk="1" fontAlgn="base" hangingPunct="1">
        <a:spcBef>
          <a:spcPct val="0"/>
        </a:spcBef>
        <a:spcAft>
          <a:spcPct val="0"/>
        </a:spcAft>
        <a:defRPr sz="4400">
          <a:solidFill>
            <a:schemeClr val="tx1"/>
          </a:solidFill>
          <a:latin typeface="Microsoft Sans Serif" pitchFamily="34" charset="0"/>
        </a:defRPr>
      </a:lvl8pPr>
      <a:lvl9pPr marL="1828800" algn="l" rtl="1"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r" rtl="1" eaLnBrk="1" fontAlgn="base" hangingPunct="1">
        <a:spcBef>
          <a:spcPct val="20000"/>
        </a:spcBef>
        <a:spcAft>
          <a:spcPct val="0"/>
        </a:spcAft>
        <a:buChar char="•"/>
        <a:defRPr sz="3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mn-lt"/>
        </a:defRPr>
      </a:lvl2pPr>
      <a:lvl3pPr marL="1143000" indent="-228600" algn="r" rtl="1" eaLnBrk="1" fontAlgn="base" hangingPunct="1">
        <a:spcBef>
          <a:spcPct val="20000"/>
        </a:spcBef>
        <a:spcAft>
          <a:spcPct val="0"/>
        </a:spcAft>
        <a:buChar char="•"/>
        <a:defRPr sz="2400">
          <a:solidFill>
            <a:schemeClr val="tx1"/>
          </a:solidFill>
          <a:latin typeface="+mn-lt"/>
        </a:defRPr>
      </a:lvl3pPr>
      <a:lvl4pPr marL="1600200" indent="-228600" algn="r" rtl="1" eaLnBrk="1" fontAlgn="base" hangingPunct="1">
        <a:spcBef>
          <a:spcPct val="20000"/>
        </a:spcBef>
        <a:spcAft>
          <a:spcPct val="0"/>
        </a:spcAft>
        <a:buChar char="–"/>
        <a:defRPr sz="2000">
          <a:solidFill>
            <a:schemeClr val="tx1"/>
          </a:solidFill>
          <a:latin typeface="+mn-lt"/>
        </a:defRPr>
      </a:lvl4pPr>
      <a:lvl5pPr marL="2057400" indent="-228600" algn="r" rtl="1" eaLnBrk="1" fontAlgn="base" hangingPunct="1">
        <a:spcBef>
          <a:spcPct val="20000"/>
        </a:spcBef>
        <a:spcAft>
          <a:spcPct val="0"/>
        </a:spcAft>
        <a:buChar char="»"/>
        <a:defRPr sz="2000">
          <a:solidFill>
            <a:schemeClr val="tx1"/>
          </a:solidFill>
          <a:latin typeface="+mn-lt"/>
        </a:defRPr>
      </a:lvl5pPr>
      <a:lvl6pPr marL="2514600" indent="-228600" algn="r" rtl="1" eaLnBrk="1" fontAlgn="base" hangingPunct="1">
        <a:spcBef>
          <a:spcPct val="20000"/>
        </a:spcBef>
        <a:spcAft>
          <a:spcPct val="0"/>
        </a:spcAft>
        <a:buChar char="»"/>
        <a:defRPr sz="2000">
          <a:solidFill>
            <a:schemeClr val="tx1"/>
          </a:solidFill>
          <a:latin typeface="+mn-lt"/>
        </a:defRPr>
      </a:lvl6pPr>
      <a:lvl7pPr marL="2971800" indent="-228600" algn="r" rtl="1" eaLnBrk="1" fontAlgn="base" hangingPunct="1">
        <a:spcBef>
          <a:spcPct val="20000"/>
        </a:spcBef>
        <a:spcAft>
          <a:spcPct val="0"/>
        </a:spcAft>
        <a:buChar char="»"/>
        <a:defRPr sz="2000">
          <a:solidFill>
            <a:schemeClr val="tx1"/>
          </a:solidFill>
          <a:latin typeface="+mn-lt"/>
        </a:defRPr>
      </a:lvl7pPr>
      <a:lvl8pPr marL="3429000" indent="-228600" algn="r" rtl="1" eaLnBrk="1" fontAlgn="base" hangingPunct="1">
        <a:spcBef>
          <a:spcPct val="20000"/>
        </a:spcBef>
        <a:spcAft>
          <a:spcPct val="0"/>
        </a:spcAft>
        <a:buChar char="»"/>
        <a:defRPr sz="2000">
          <a:solidFill>
            <a:schemeClr val="tx1"/>
          </a:solidFill>
          <a:latin typeface="+mn-lt"/>
        </a:defRPr>
      </a:lvl8pPr>
      <a:lvl9pPr marL="3886200" indent="-228600" algn="r" rtl="1" eaLnBrk="1" fontAlgn="base" hangingPunct="1">
        <a:spcBef>
          <a:spcPct val="20000"/>
        </a:spcBef>
        <a:spcAft>
          <a:spcPct val="0"/>
        </a:spcAft>
        <a:buChar char="»"/>
        <a:defRPr sz="2000">
          <a:solidFill>
            <a:schemeClr val="tx1"/>
          </a:solidFill>
          <a:latin typeface="+mn-lt"/>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556792"/>
            <a:ext cx="7772400" cy="2088232"/>
          </a:xfrm>
        </p:spPr>
        <p:txBody>
          <a:bodyPr/>
          <a:lstStyle/>
          <a:p>
            <a:pPr algn="ctr">
              <a:lnSpc>
                <a:spcPct val="150000"/>
              </a:lnSpc>
            </a:pPr>
            <a:r>
              <a:rPr lang="en-US" dirty="0" smtClean="0"/>
              <a:t/>
            </a:r>
            <a:br>
              <a:rPr lang="en-US" dirty="0" smtClean="0"/>
            </a:br>
            <a:r>
              <a:rPr lang="en-US" dirty="0" smtClean="0">
                <a:solidFill>
                  <a:srgbClr val="002060"/>
                </a:solidFill>
              </a:rPr>
              <a:t>Problems </a:t>
            </a:r>
            <a:r>
              <a:rPr lang="en-US" dirty="0">
                <a:solidFill>
                  <a:srgbClr val="002060"/>
                </a:solidFill>
              </a:rPr>
              <a:t>encountered in translating Argumentative texts (religious) </a:t>
            </a:r>
            <a:r>
              <a:rPr lang="en-US" dirty="0" smtClean="0">
                <a:solidFill>
                  <a:srgbClr val="002060"/>
                </a:solidFill>
              </a:rPr>
              <a:t/>
            </a:r>
            <a:br>
              <a:rPr lang="en-US" dirty="0" smtClean="0">
                <a:solidFill>
                  <a:srgbClr val="002060"/>
                </a:solidFill>
              </a:rPr>
            </a:br>
            <a:endParaRPr lang="en-US" dirty="0">
              <a:solidFill>
                <a:srgbClr val="002060"/>
              </a:solidFill>
            </a:endParaRPr>
          </a:p>
        </p:txBody>
      </p:sp>
    </p:spTree>
    <p:extLst>
      <p:ext uri="{BB962C8B-B14F-4D97-AF65-F5344CB8AC3E}">
        <p14:creationId xmlns:p14="http://schemas.microsoft.com/office/powerpoint/2010/main" xmlns="" val="2545488755"/>
      </p:ext>
    </p:extLst>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80728"/>
            <a:ext cx="8659688" cy="5572472"/>
          </a:xfrm>
        </p:spPr>
        <p:txBody>
          <a:bodyPr/>
          <a:lstStyle/>
          <a:p>
            <a:pPr marL="0" indent="0" algn="l" rtl="0">
              <a:buNone/>
            </a:pPr>
            <a:r>
              <a:rPr lang="en-US" b="1" u="sng" dirty="0" smtClean="0"/>
              <a:t>The text is argumentative:</a:t>
            </a:r>
          </a:p>
          <a:p>
            <a:pPr algn="l" rtl="0"/>
            <a:endParaRPr lang="en-US" dirty="0"/>
          </a:p>
          <a:p>
            <a:pPr algn="l" rtl="0"/>
            <a:r>
              <a:rPr lang="en-US" b="1" dirty="0" smtClean="0"/>
              <a:t>Express </a:t>
            </a:r>
            <a:r>
              <a:rPr lang="en-US" b="1" dirty="0"/>
              <a:t>Both </a:t>
            </a:r>
            <a:r>
              <a:rPr lang="en-US" b="1" dirty="0" smtClean="0"/>
              <a:t>Sides</a:t>
            </a:r>
          </a:p>
          <a:p>
            <a:pPr marL="0" indent="0" algn="l" rtl="0">
              <a:buNone/>
            </a:pPr>
            <a:endParaRPr lang="en-US" dirty="0"/>
          </a:p>
          <a:p>
            <a:pPr algn="l" rtl="0"/>
            <a:r>
              <a:rPr lang="en-US" dirty="0" smtClean="0"/>
              <a:t>Pros </a:t>
            </a:r>
            <a:r>
              <a:rPr lang="en-US" dirty="0"/>
              <a:t>and </a:t>
            </a:r>
            <a:r>
              <a:rPr lang="en-US" dirty="0" smtClean="0"/>
              <a:t>Cons</a:t>
            </a:r>
            <a:r>
              <a:rPr lang="en-US" dirty="0"/>
              <a:t/>
            </a:r>
            <a:br>
              <a:rPr lang="en-US" dirty="0"/>
            </a:br>
            <a:r>
              <a:rPr lang="en-US" dirty="0" smtClean="0"/>
              <a:t>Advantages </a:t>
            </a:r>
            <a:r>
              <a:rPr lang="en-US" dirty="0"/>
              <a:t>and </a:t>
            </a:r>
            <a:r>
              <a:rPr lang="en-US" dirty="0" smtClean="0"/>
              <a:t>Disadvantages</a:t>
            </a:r>
            <a:r>
              <a:rPr lang="en-US" dirty="0"/>
              <a:t/>
            </a:r>
            <a:br>
              <a:rPr lang="en-US" dirty="0"/>
            </a:br>
            <a:r>
              <a:rPr lang="en-US" dirty="0" smtClean="0"/>
              <a:t>Plus </a:t>
            </a:r>
            <a:r>
              <a:rPr lang="en-US" dirty="0"/>
              <a:t>and </a:t>
            </a:r>
            <a:r>
              <a:rPr lang="en-US" dirty="0" smtClean="0"/>
              <a:t>Minus</a:t>
            </a:r>
          </a:p>
          <a:p>
            <a:pPr marL="0" indent="0" algn="l" rtl="0">
              <a:buNone/>
            </a:pPr>
            <a:endParaRPr lang="en-US" dirty="0"/>
          </a:p>
          <a:p>
            <a:pPr algn="l" rtl="0"/>
            <a:r>
              <a:rPr lang="en-US" b="1" dirty="0" smtClean="0"/>
              <a:t>Provide </a:t>
            </a:r>
            <a:r>
              <a:rPr lang="en-US" b="1" dirty="0"/>
              <a:t>Additional Arguments</a:t>
            </a:r>
            <a:endParaRPr lang="en-US" dirty="0"/>
          </a:p>
          <a:p>
            <a:pPr algn="l"/>
            <a:endParaRPr lang="ar-SA" dirty="0"/>
          </a:p>
        </p:txBody>
      </p:sp>
    </p:spTree>
  </p:cSld>
  <p:clrMapOvr>
    <a:masterClrMapping/>
  </p:clrMapOvr>
  <p:transition spd="med">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9144000" cy="739460"/>
          </a:xfrm>
        </p:spPr>
        <p:txBody>
          <a:bodyPr/>
          <a:lstStyle/>
          <a:p>
            <a:r>
              <a:rPr lang="en-US" sz="4000" dirty="0" smtClean="0"/>
              <a:t>Words to Study</a:t>
            </a:r>
            <a:endParaRPr lang="ar-SA" sz="4000" dirty="0"/>
          </a:p>
        </p:txBody>
      </p:sp>
      <p:sp>
        <p:nvSpPr>
          <p:cNvPr id="3" name="Content Placeholder 2"/>
          <p:cNvSpPr>
            <a:spLocks noGrp="1"/>
          </p:cNvSpPr>
          <p:nvPr>
            <p:ph idx="1"/>
          </p:nvPr>
        </p:nvSpPr>
        <p:spPr>
          <a:xfrm>
            <a:off x="304800" y="1357298"/>
            <a:ext cx="8839200" cy="5000660"/>
          </a:xfrm>
        </p:spPr>
        <p:txBody>
          <a:bodyPr>
            <a:normAutofit fontScale="70000" lnSpcReduction="20000"/>
          </a:bodyPr>
          <a:lstStyle/>
          <a:p>
            <a:pPr algn="l" rtl="0"/>
            <a:r>
              <a:rPr lang="en-US" dirty="0" smtClean="0"/>
              <a:t>R</a:t>
            </a:r>
            <a:r>
              <a:rPr lang="ar-SA" dirty="0" smtClean="0"/>
              <a:t>elationship</a:t>
            </a:r>
            <a:r>
              <a:rPr lang="en-US" dirty="0" smtClean="0"/>
              <a:t>                                             </a:t>
            </a:r>
            <a:endParaRPr lang="ar-SA" dirty="0" smtClean="0"/>
          </a:p>
          <a:p>
            <a:pPr algn="l" rtl="0"/>
            <a:r>
              <a:rPr lang="en-US" dirty="0" smtClean="0"/>
              <a:t>R</a:t>
            </a:r>
            <a:r>
              <a:rPr lang="ar-SA" dirty="0" smtClean="0"/>
              <a:t>ivalry</a:t>
            </a:r>
          </a:p>
          <a:p>
            <a:pPr algn="l" rtl="0"/>
            <a:r>
              <a:rPr lang="en-US" dirty="0" smtClean="0"/>
              <a:t>E</a:t>
            </a:r>
            <a:r>
              <a:rPr lang="ar-SA" dirty="0" smtClean="0"/>
              <a:t>nimity</a:t>
            </a:r>
          </a:p>
          <a:p>
            <a:pPr algn="l" rtl="0"/>
            <a:r>
              <a:rPr lang="en-US" dirty="0" smtClean="0"/>
              <a:t>F</a:t>
            </a:r>
            <a:r>
              <a:rPr lang="ar-SA" dirty="0" smtClean="0"/>
              <a:t>rustrated</a:t>
            </a:r>
          </a:p>
          <a:p>
            <a:pPr algn="l" rtl="0"/>
            <a:r>
              <a:rPr lang="en-US" dirty="0" smtClean="0"/>
              <a:t>P</a:t>
            </a:r>
            <a:r>
              <a:rPr lang="ar-SA" dirty="0" smtClean="0"/>
              <a:t>ositive</a:t>
            </a:r>
          </a:p>
          <a:p>
            <a:pPr algn="l" rtl="0"/>
            <a:r>
              <a:rPr lang="en-US" dirty="0" smtClean="0"/>
              <a:t>P</a:t>
            </a:r>
            <a:r>
              <a:rPr lang="ar-SA" dirty="0" smtClean="0"/>
              <a:t>aying attention to</a:t>
            </a:r>
          </a:p>
          <a:p>
            <a:pPr algn="l" rtl="0"/>
            <a:r>
              <a:rPr lang="en-US" dirty="0" smtClean="0"/>
              <a:t>T</a:t>
            </a:r>
            <a:r>
              <a:rPr lang="ar-SA" dirty="0" smtClean="0"/>
              <a:t>o generate</a:t>
            </a:r>
          </a:p>
          <a:p>
            <a:pPr algn="l" rtl="0"/>
            <a:r>
              <a:rPr lang="en-US" dirty="0" smtClean="0"/>
              <a:t>H</a:t>
            </a:r>
            <a:r>
              <a:rPr lang="ar-SA" dirty="0" smtClean="0"/>
              <a:t>atered</a:t>
            </a:r>
          </a:p>
          <a:p>
            <a:pPr algn="l" rtl="0"/>
            <a:r>
              <a:rPr lang="en-US" dirty="0" smtClean="0"/>
              <a:t>S</a:t>
            </a:r>
            <a:r>
              <a:rPr lang="ar-SA" dirty="0" smtClean="0"/>
              <a:t>ibiling</a:t>
            </a:r>
          </a:p>
          <a:p>
            <a:pPr algn="l" rtl="0"/>
            <a:r>
              <a:rPr lang="en-US" dirty="0" smtClean="0"/>
              <a:t>D</a:t>
            </a:r>
            <a:r>
              <a:rPr lang="ar-SA" dirty="0" smtClean="0"/>
              <a:t>uty</a:t>
            </a:r>
          </a:p>
          <a:p>
            <a:pPr algn="l" rtl="0"/>
            <a:r>
              <a:rPr lang="en-US" dirty="0" smtClean="0"/>
              <a:t>M</a:t>
            </a:r>
            <a:r>
              <a:rPr lang="ar-SA" dirty="0" smtClean="0"/>
              <a:t>iserable</a:t>
            </a:r>
          </a:p>
          <a:p>
            <a:pPr algn="l" rtl="0"/>
            <a:r>
              <a:rPr lang="en-US" dirty="0" smtClean="0"/>
              <a:t>O</a:t>
            </a:r>
            <a:r>
              <a:rPr lang="ar-SA" dirty="0" smtClean="0"/>
              <a:t>n the contrary</a:t>
            </a:r>
          </a:p>
          <a:p>
            <a:pPr algn="l" rtl="0"/>
            <a:r>
              <a:rPr lang="en-US" dirty="0" smtClean="0"/>
              <a:t>When it comes to</a:t>
            </a:r>
          </a:p>
          <a:p>
            <a:pPr algn="l" rtl="0"/>
            <a:r>
              <a:rPr lang="en-US" dirty="0" smtClean="0"/>
              <a:t>Aware of</a:t>
            </a:r>
            <a:endParaRPr lang="ar-SA" dirty="0"/>
          </a:p>
        </p:txBody>
      </p:sp>
      <p:sp>
        <p:nvSpPr>
          <p:cNvPr id="4" name="Content Placeholder 5"/>
          <p:cNvSpPr txBox="1">
            <a:spLocks/>
          </p:cNvSpPr>
          <p:nvPr/>
        </p:nvSpPr>
        <p:spPr>
          <a:xfrm>
            <a:off x="4645025" y="1214422"/>
            <a:ext cx="4213255" cy="5429288"/>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extBox 4"/>
          <p:cNvSpPr txBox="1"/>
          <p:nvPr/>
        </p:nvSpPr>
        <p:spPr>
          <a:xfrm>
            <a:off x="3571868" y="1000108"/>
            <a:ext cx="5072098" cy="6001643"/>
          </a:xfrm>
          <a:prstGeom prst="rect">
            <a:avLst/>
          </a:prstGeom>
          <a:noFill/>
        </p:spPr>
        <p:txBody>
          <a:bodyPr wrap="square" rtlCol="1">
            <a:spAutoFit/>
          </a:bodyPr>
          <a:lstStyle/>
          <a:p>
            <a:endParaRPr lang="en-US" sz="2400" dirty="0" smtClean="0"/>
          </a:p>
          <a:p>
            <a:r>
              <a:rPr lang="ar-SA" sz="2400" dirty="0" smtClean="0"/>
              <a:t>علاقة</a:t>
            </a:r>
            <a:br>
              <a:rPr lang="ar-SA" sz="2400" dirty="0" smtClean="0"/>
            </a:br>
            <a:r>
              <a:rPr lang="ar-SA" sz="2400" dirty="0" smtClean="0"/>
              <a:t>تنافس</a:t>
            </a:r>
            <a:br>
              <a:rPr lang="ar-SA" sz="2400" dirty="0" smtClean="0"/>
            </a:br>
            <a:r>
              <a:rPr lang="ar-SA" sz="2400" dirty="0" smtClean="0"/>
              <a:t>عدواة</a:t>
            </a:r>
            <a:r>
              <a:rPr lang="en-US" sz="2400" dirty="0" smtClean="0"/>
              <a:t/>
            </a:r>
            <a:br>
              <a:rPr lang="en-US" sz="2400" dirty="0" smtClean="0"/>
            </a:br>
            <a:r>
              <a:rPr lang="ar-SA" sz="2400" dirty="0" smtClean="0"/>
              <a:t>محبط</a:t>
            </a:r>
            <a:br>
              <a:rPr lang="ar-SA" sz="2400" dirty="0" smtClean="0"/>
            </a:br>
            <a:r>
              <a:rPr lang="ar-SA" sz="2400" dirty="0" smtClean="0"/>
              <a:t>إيجابي</a:t>
            </a:r>
            <a:br>
              <a:rPr lang="ar-SA" sz="2400" dirty="0" smtClean="0"/>
            </a:br>
            <a:r>
              <a:rPr lang="ar-SA" sz="2400" dirty="0" smtClean="0"/>
              <a:t>يعير اهتمام</a:t>
            </a:r>
            <a:br>
              <a:rPr lang="ar-SA" sz="2400" dirty="0" smtClean="0"/>
            </a:br>
            <a:r>
              <a:rPr lang="ar-SA" sz="2400" dirty="0" smtClean="0"/>
              <a:t>لتوليد</a:t>
            </a:r>
            <a:br>
              <a:rPr lang="ar-SA" sz="2400" dirty="0" smtClean="0"/>
            </a:br>
            <a:r>
              <a:rPr lang="ar-SA" sz="2400" dirty="0" smtClean="0"/>
              <a:t>كراهيه- حقد</a:t>
            </a:r>
            <a:endParaRPr lang="en-US" sz="2400" dirty="0" smtClean="0"/>
          </a:p>
          <a:p>
            <a:r>
              <a:rPr lang="ar-SA" sz="2400" dirty="0" smtClean="0"/>
              <a:t>اشقاء</a:t>
            </a:r>
            <a:r>
              <a:rPr lang="en-US" sz="2400" dirty="0" smtClean="0"/>
              <a:t/>
            </a:r>
            <a:br>
              <a:rPr lang="en-US" sz="2400" dirty="0" smtClean="0"/>
            </a:br>
            <a:r>
              <a:rPr lang="ar-SA" sz="2400" dirty="0" smtClean="0"/>
              <a:t>واجب</a:t>
            </a:r>
            <a:br>
              <a:rPr lang="ar-SA" sz="2400" dirty="0" smtClean="0"/>
            </a:br>
            <a:r>
              <a:rPr lang="ar-SA" sz="2400" dirty="0" smtClean="0"/>
              <a:t>بائس</a:t>
            </a:r>
            <a:br>
              <a:rPr lang="ar-SA" sz="2400" dirty="0" smtClean="0"/>
            </a:br>
            <a:r>
              <a:rPr lang="ar-SA" sz="2400" dirty="0" smtClean="0"/>
              <a:t>على العكس من ذلك</a:t>
            </a:r>
            <a:br>
              <a:rPr lang="ar-SA" sz="2400" dirty="0" smtClean="0"/>
            </a:br>
            <a:r>
              <a:rPr lang="ar-SA" sz="2400" dirty="0" smtClean="0"/>
              <a:t>عندما يتعلق الأمر</a:t>
            </a:r>
            <a:br>
              <a:rPr lang="ar-SA" sz="2400" dirty="0" smtClean="0"/>
            </a:br>
            <a:r>
              <a:rPr lang="ar-SA" sz="2400" dirty="0" smtClean="0"/>
              <a:t>يعي</a:t>
            </a:r>
            <a:endParaRPr lang="en-US" sz="2400" dirty="0" smtClean="0"/>
          </a:p>
          <a:p>
            <a:endParaRPr lang="ar-SA" sz="2400" dirty="0"/>
          </a:p>
        </p:txBody>
      </p:sp>
    </p:spTree>
    <p:extLst>
      <p:ext uri="{BB962C8B-B14F-4D97-AF65-F5344CB8AC3E}">
        <p14:creationId xmlns:p14="http://schemas.microsoft.com/office/powerpoint/2010/main" xmlns="" val="2046188204"/>
      </p:ext>
    </p:extLst>
  </p:cSld>
  <p:clrMapOvr>
    <a:masterClrMapping/>
  </p:clrMapOvr>
  <p:transition spd="med">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00034" y="260648"/>
            <a:ext cx="3997354" cy="6597351"/>
          </a:xfrm>
        </p:spPr>
        <p:txBody>
          <a:bodyPr>
            <a:normAutofit lnSpcReduction="10000"/>
          </a:bodyPr>
          <a:lstStyle/>
          <a:p>
            <a:pPr algn="l" rtl="0"/>
            <a:r>
              <a:rPr lang="en-US" dirty="0" smtClean="0"/>
              <a:t>L</a:t>
            </a:r>
            <a:r>
              <a:rPr lang="ar-SA" dirty="0" smtClean="0"/>
              <a:t>ogic</a:t>
            </a:r>
          </a:p>
          <a:p>
            <a:pPr algn="l" rtl="0"/>
            <a:r>
              <a:rPr lang="en-US" dirty="0" smtClean="0"/>
              <a:t>U</a:t>
            </a:r>
            <a:r>
              <a:rPr lang="ar-SA" dirty="0" smtClean="0"/>
              <a:t>tterly</a:t>
            </a:r>
          </a:p>
          <a:p>
            <a:pPr algn="l" rtl="0"/>
            <a:r>
              <a:rPr lang="en-US" dirty="0" smtClean="0"/>
              <a:t>A</a:t>
            </a:r>
            <a:r>
              <a:rPr lang="ar-SA" dirty="0" smtClean="0"/>
              <a:t> great deal</a:t>
            </a:r>
          </a:p>
          <a:p>
            <a:pPr algn="l" rtl="0"/>
            <a:r>
              <a:rPr lang="en-US" dirty="0" smtClean="0"/>
              <a:t>D</a:t>
            </a:r>
            <a:r>
              <a:rPr lang="ar-SA" dirty="0" smtClean="0"/>
              <a:t>oubtless</a:t>
            </a:r>
          </a:p>
          <a:p>
            <a:pPr algn="l" rtl="0"/>
            <a:r>
              <a:rPr lang="en-US" dirty="0" smtClean="0"/>
              <a:t>C</a:t>
            </a:r>
            <a:r>
              <a:rPr lang="ar-SA" dirty="0" smtClean="0"/>
              <a:t>ertainty</a:t>
            </a:r>
          </a:p>
          <a:p>
            <a:pPr algn="l" rtl="0"/>
            <a:r>
              <a:rPr lang="en-US" dirty="0" smtClean="0"/>
              <a:t>A</a:t>
            </a:r>
            <a:r>
              <a:rPr lang="ar-SA" dirty="0" smtClean="0"/>
              <a:t>shes</a:t>
            </a:r>
          </a:p>
          <a:p>
            <a:pPr algn="l" rtl="0"/>
            <a:r>
              <a:rPr lang="en-US" dirty="0" smtClean="0"/>
              <a:t>F</a:t>
            </a:r>
            <a:r>
              <a:rPr lang="ar-SA" dirty="0" smtClean="0"/>
              <a:t>lames</a:t>
            </a:r>
          </a:p>
          <a:p>
            <a:pPr algn="l" rtl="0"/>
            <a:r>
              <a:rPr lang="en-US" dirty="0" smtClean="0"/>
              <a:t>J</a:t>
            </a:r>
            <a:r>
              <a:rPr lang="ar-SA" dirty="0" smtClean="0"/>
              <a:t>ealousy</a:t>
            </a:r>
          </a:p>
          <a:p>
            <a:pPr algn="l" rtl="0"/>
            <a:r>
              <a:rPr lang="en-US" dirty="0" smtClean="0"/>
              <a:t>S</a:t>
            </a:r>
            <a:r>
              <a:rPr lang="ar-SA" dirty="0" smtClean="0"/>
              <a:t>tatment</a:t>
            </a:r>
          </a:p>
          <a:p>
            <a:pPr algn="l" rtl="0"/>
            <a:r>
              <a:rPr lang="en-US" dirty="0" smtClean="0"/>
              <a:t>A</a:t>
            </a:r>
            <a:r>
              <a:rPr lang="ar-SA" dirty="0" smtClean="0"/>
              <a:t>ttitude</a:t>
            </a:r>
          </a:p>
          <a:p>
            <a:pPr algn="l" rtl="0"/>
            <a:r>
              <a:rPr lang="en-US" dirty="0" smtClean="0"/>
              <a:t>C</a:t>
            </a:r>
            <a:r>
              <a:rPr lang="ar-SA" dirty="0" smtClean="0"/>
              <a:t>ases </a:t>
            </a:r>
          </a:p>
          <a:p>
            <a:pPr algn="l" rtl="0"/>
            <a:r>
              <a:rPr lang="en-US" dirty="0" smtClean="0"/>
              <a:t>I</a:t>
            </a:r>
            <a:r>
              <a:rPr lang="ar-SA" dirty="0" smtClean="0"/>
              <a:t>n this context</a:t>
            </a:r>
          </a:p>
          <a:p>
            <a:pPr algn="l" rtl="0"/>
            <a:r>
              <a:rPr lang="en-US" dirty="0" smtClean="0"/>
              <a:t>T</a:t>
            </a:r>
            <a:r>
              <a:rPr lang="ar-SA" dirty="0" smtClean="0"/>
              <a:t>o deny</a:t>
            </a:r>
          </a:p>
          <a:p>
            <a:pPr algn="l" rtl="0"/>
            <a:r>
              <a:rPr lang="en-US" dirty="0" smtClean="0"/>
              <a:t>T</a:t>
            </a:r>
            <a:r>
              <a:rPr lang="ar-SA" dirty="0" smtClean="0"/>
              <a:t>o smother</a:t>
            </a:r>
          </a:p>
          <a:p>
            <a:pPr algn="l" rtl="0"/>
            <a:r>
              <a:rPr lang="en-US" dirty="0" smtClean="0"/>
              <a:t>T</a:t>
            </a:r>
            <a:r>
              <a:rPr lang="ar-SA" dirty="0" smtClean="0"/>
              <a:t>o overcome</a:t>
            </a:r>
          </a:p>
          <a:p>
            <a:pPr algn="l" rtl="0"/>
            <a:endParaRPr lang="ar-SA" dirty="0"/>
          </a:p>
        </p:txBody>
      </p:sp>
      <p:sp>
        <p:nvSpPr>
          <p:cNvPr id="6" name="Content Placeholder 5"/>
          <p:cNvSpPr>
            <a:spLocks noGrp="1"/>
          </p:cNvSpPr>
          <p:nvPr>
            <p:ph sz="quarter" idx="4"/>
          </p:nvPr>
        </p:nvSpPr>
        <p:spPr>
          <a:xfrm>
            <a:off x="4645025" y="260648"/>
            <a:ext cx="4041775" cy="6954565"/>
          </a:xfrm>
        </p:spPr>
        <p:txBody>
          <a:bodyPr>
            <a:normAutofit/>
          </a:bodyPr>
          <a:lstStyle/>
          <a:p>
            <a:pPr algn="l" rtl="0"/>
            <a:r>
              <a:rPr lang="ar-SA" sz="2800" dirty="0" smtClean="0"/>
              <a:t>منطق</a:t>
            </a:r>
            <a:br>
              <a:rPr lang="ar-SA" sz="2800" dirty="0" smtClean="0"/>
            </a:br>
            <a:r>
              <a:rPr lang="ar-SA" sz="2800" dirty="0" smtClean="0"/>
              <a:t>تماما</a:t>
            </a:r>
            <a:br>
              <a:rPr lang="ar-SA" sz="2800" dirty="0" smtClean="0"/>
            </a:br>
            <a:r>
              <a:rPr lang="ar-SA" sz="2800" dirty="0" smtClean="0"/>
              <a:t>هناك قدر كبير</a:t>
            </a:r>
            <a:br>
              <a:rPr lang="ar-SA" sz="2800" dirty="0" smtClean="0"/>
            </a:br>
            <a:r>
              <a:rPr lang="ar-SA" sz="2800" dirty="0" smtClean="0"/>
              <a:t>بدون شك</a:t>
            </a:r>
            <a:br>
              <a:rPr lang="ar-SA" sz="2800" dirty="0" smtClean="0"/>
            </a:br>
            <a:r>
              <a:rPr lang="ar-SA" sz="2800" dirty="0" smtClean="0"/>
              <a:t> يقين</a:t>
            </a:r>
            <a:br>
              <a:rPr lang="ar-SA" sz="2800" dirty="0" smtClean="0"/>
            </a:br>
            <a:r>
              <a:rPr lang="ar-SA" sz="2800" dirty="0" smtClean="0"/>
              <a:t>رماد</a:t>
            </a:r>
            <a:br>
              <a:rPr lang="ar-SA" sz="2800" dirty="0" smtClean="0"/>
            </a:br>
            <a:r>
              <a:rPr lang="ar-SA" sz="2800" dirty="0" smtClean="0"/>
              <a:t>النيران</a:t>
            </a:r>
            <a:br>
              <a:rPr lang="ar-SA" sz="2800" dirty="0" smtClean="0"/>
            </a:br>
            <a:r>
              <a:rPr lang="ar-SA" sz="2800" dirty="0" smtClean="0"/>
              <a:t>غيرة</a:t>
            </a:r>
            <a:br>
              <a:rPr lang="ar-SA" sz="2800" dirty="0" smtClean="0"/>
            </a:br>
            <a:r>
              <a:rPr lang="ar-SA" sz="2800" dirty="0" smtClean="0"/>
              <a:t>بيان</a:t>
            </a:r>
            <a:br>
              <a:rPr lang="ar-SA" sz="2800" dirty="0" smtClean="0"/>
            </a:br>
            <a:r>
              <a:rPr lang="ar-SA" sz="2800" dirty="0" smtClean="0"/>
              <a:t>موقف</a:t>
            </a:r>
            <a:br>
              <a:rPr lang="ar-SA" sz="2800" dirty="0" smtClean="0"/>
            </a:br>
            <a:r>
              <a:rPr lang="ar-SA" sz="2800" dirty="0" smtClean="0"/>
              <a:t>الحالات</a:t>
            </a:r>
            <a:br>
              <a:rPr lang="ar-SA" sz="2800" dirty="0" smtClean="0"/>
            </a:br>
            <a:r>
              <a:rPr lang="ar-SA" sz="2800" dirty="0" smtClean="0"/>
              <a:t>في هذا السياق</a:t>
            </a:r>
            <a:br>
              <a:rPr lang="ar-SA" sz="2800" dirty="0" smtClean="0"/>
            </a:br>
            <a:r>
              <a:rPr lang="ar-SA" sz="2800" dirty="0" smtClean="0"/>
              <a:t>حرمان</a:t>
            </a:r>
            <a:br>
              <a:rPr lang="ar-SA" sz="2800" dirty="0" smtClean="0"/>
            </a:br>
            <a:r>
              <a:rPr lang="ar-SA" sz="2800" dirty="0" smtClean="0"/>
              <a:t>خنق</a:t>
            </a:r>
            <a:br>
              <a:rPr lang="ar-SA" sz="2800" dirty="0" smtClean="0"/>
            </a:br>
            <a:r>
              <a:rPr lang="en-US" sz="2800" dirty="0" smtClean="0"/>
              <a:t> </a:t>
            </a:r>
            <a:r>
              <a:rPr lang="ar-SA" sz="2800" dirty="0" smtClean="0"/>
              <a:t>للتغلب</a:t>
            </a:r>
            <a:endParaRPr lang="en-US" sz="2800" dirty="0" smtClean="0"/>
          </a:p>
          <a:p>
            <a:endParaRPr lang="ar-SA" dirty="0"/>
          </a:p>
        </p:txBody>
      </p:sp>
    </p:spTree>
  </p:cSld>
  <p:clrMapOvr>
    <a:masterClrMapping/>
  </p:clrMapOvr>
  <p:transition spd="med">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268760"/>
            <a:ext cx="4040188" cy="5089197"/>
          </a:xfrm>
        </p:spPr>
        <p:txBody>
          <a:bodyPr>
            <a:normAutofit fontScale="92500" lnSpcReduction="20000"/>
          </a:bodyPr>
          <a:lstStyle/>
          <a:p>
            <a:pPr algn="l" rtl="0"/>
            <a:r>
              <a:rPr lang="en-US" dirty="0" smtClean="0"/>
              <a:t>Passive</a:t>
            </a:r>
          </a:p>
          <a:p>
            <a:pPr algn="l" rtl="0"/>
            <a:r>
              <a:rPr lang="en-US" dirty="0" smtClean="0"/>
              <a:t>Superior to</a:t>
            </a:r>
          </a:p>
          <a:p>
            <a:pPr algn="l" rtl="0"/>
            <a:r>
              <a:rPr lang="en-US" dirty="0" smtClean="0"/>
              <a:t>Numerous</a:t>
            </a:r>
          </a:p>
          <a:p>
            <a:pPr algn="l" rtl="0"/>
            <a:r>
              <a:rPr lang="en-US" dirty="0" smtClean="0"/>
              <a:t>Self-torment</a:t>
            </a:r>
            <a:r>
              <a:rPr lang="ar-SA" dirty="0" smtClean="0"/>
              <a:t>condescend</a:t>
            </a:r>
          </a:p>
          <a:p>
            <a:pPr algn="l" rtl="0"/>
            <a:r>
              <a:rPr lang="ar-SA" dirty="0" smtClean="0"/>
              <a:t>giant</a:t>
            </a:r>
          </a:p>
          <a:p>
            <a:pPr algn="l" rtl="0"/>
            <a:r>
              <a:rPr lang="en-US" dirty="0" smtClean="0"/>
              <a:t>D</a:t>
            </a:r>
            <a:r>
              <a:rPr lang="ar-SA" dirty="0" smtClean="0"/>
              <a:t>warfs</a:t>
            </a:r>
          </a:p>
          <a:p>
            <a:pPr algn="l" rtl="0"/>
            <a:r>
              <a:rPr lang="en-US" dirty="0" smtClean="0"/>
              <a:t>A</a:t>
            </a:r>
            <a:r>
              <a:rPr lang="ar-SA" dirty="0" smtClean="0"/>
              <a:t>stonishing</a:t>
            </a:r>
          </a:p>
          <a:p>
            <a:pPr algn="l" rtl="0"/>
            <a:r>
              <a:rPr lang="en-US" dirty="0" smtClean="0"/>
              <a:t>J</a:t>
            </a:r>
            <a:r>
              <a:rPr lang="ar-SA" dirty="0" smtClean="0"/>
              <a:t>ealous</a:t>
            </a:r>
          </a:p>
          <a:p>
            <a:pPr algn="l" rtl="0"/>
            <a:r>
              <a:rPr lang="en-US" dirty="0" smtClean="0"/>
              <a:t>T</a:t>
            </a:r>
            <a:r>
              <a:rPr lang="ar-SA" dirty="0" smtClean="0"/>
              <a:t>o condescend </a:t>
            </a:r>
          </a:p>
          <a:p>
            <a:pPr algn="l" rtl="0"/>
            <a:r>
              <a:rPr lang="en-US" dirty="0" smtClean="0"/>
              <a:t>T</a:t>
            </a:r>
            <a:r>
              <a:rPr lang="ar-SA" dirty="0" smtClean="0"/>
              <a:t>ruth</a:t>
            </a:r>
          </a:p>
          <a:p>
            <a:pPr algn="l" rtl="0"/>
            <a:r>
              <a:rPr lang="en-US" dirty="0" smtClean="0"/>
              <a:t>F</a:t>
            </a:r>
            <a:r>
              <a:rPr lang="ar-SA" dirty="0" smtClean="0"/>
              <a:t>acts</a:t>
            </a:r>
          </a:p>
          <a:p>
            <a:pPr algn="l" rtl="0"/>
            <a:r>
              <a:rPr lang="en-US" dirty="0" smtClean="0"/>
              <a:t>I</a:t>
            </a:r>
            <a:r>
              <a:rPr lang="ar-SA" dirty="0" smtClean="0"/>
              <a:t>ronic</a:t>
            </a:r>
          </a:p>
          <a:p>
            <a:pPr algn="l" rtl="0"/>
            <a:r>
              <a:rPr lang="en-US" dirty="0" smtClean="0"/>
              <a:t>T</a:t>
            </a:r>
            <a:r>
              <a:rPr lang="ar-SA" dirty="0" smtClean="0"/>
              <a:t>o accept</a:t>
            </a:r>
          </a:p>
          <a:p>
            <a:pPr algn="l" rtl="0"/>
            <a:r>
              <a:rPr lang="en-US" dirty="0" smtClean="0"/>
              <a:t>T</a:t>
            </a:r>
            <a:r>
              <a:rPr lang="ar-SA" dirty="0" smtClean="0"/>
              <a:t>o ignore</a:t>
            </a:r>
          </a:p>
          <a:p>
            <a:pPr algn="l" rtl="0"/>
            <a:r>
              <a:rPr lang="ar-SA" dirty="0" smtClean="0"/>
              <a:t>motto</a:t>
            </a:r>
          </a:p>
          <a:p>
            <a:pPr algn="l" rtl="0"/>
            <a:endParaRPr lang="en-US" dirty="0" smtClean="0"/>
          </a:p>
          <a:p>
            <a:endParaRPr lang="ar-SA" dirty="0"/>
          </a:p>
        </p:txBody>
      </p:sp>
      <p:sp>
        <p:nvSpPr>
          <p:cNvPr id="6" name="Content Placeholder 5"/>
          <p:cNvSpPr>
            <a:spLocks noGrp="1"/>
          </p:cNvSpPr>
          <p:nvPr>
            <p:ph sz="quarter" idx="4"/>
          </p:nvPr>
        </p:nvSpPr>
        <p:spPr>
          <a:xfrm>
            <a:off x="4645025" y="1340768"/>
            <a:ext cx="4041775" cy="4785395"/>
          </a:xfrm>
        </p:spPr>
        <p:txBody>
          <a:bodyPr>
            <a:normAutofit fontScale="92500" lnSpcReduction="10000"/>
          </a:bodyPr>
          <a:lstStyle/>
          <a:p>
            <a:r>
              <a:rPr lang="ar-SA" dirty="0" smtClean="0"/>
              <a:t>سلبي</a:t>
            </a:r>
            <a:br>
              <a:rPr lang="ar-SA" dirty="0" smtClean="0"/>
            </a:br>
            <a:r>
              <a:rPr lang="ar-SA" dirty="0" smtClean="0"/>
              <a:t>متفوقة على</a:t>
            </a:r>
            <a:br>
              <a:rPr lang="ar-SA" dirty="0" smtClean="0"/>
            </a:br>
            <a:r>
              <a:rPr lang="ar-SA" dirty="0" smtClean="0"/>
              <a:t>عديد</a:t>
            </a:r>
            <a:br>
              <a:rPr lang="ar-SA" dirty="0" smtClean="0"/>
            </a:br>
            <a:r>
              <a:rPr lang="ar-SA" dirty="0" smtClean="0"/>
              <a:t>تعذيب النفس تأنيب النفس </a:t>
            </a:r>
            <a:r>
              <a:rPr lang="en-US" dirty="0" smtClean="0"/>
              <a:t/>
            </a:r>
            <a:br>
              <a:rPr lang="en-US" dirty="0" smtClean="0"/>
            </a:br>
            <a:r>
              <a:rPr lang="ar-SA" dirty="0" smtClean="0"/>
              <a:t>عملاق</a:t>
            </a:r>
            <a:br>
              <a:rPr lang="ar-SA" dirty="0" smtClean="0"/>
            </a:br>
            <a:r>
              <a:rPr lang="ar-SA" dirty="0" smtClean="0"/>
              <a:t>الأقزام</a:t>
            </a:r>
            <a:br>
              <a:rPr lang="ar-SA" dirty="0" smtClean="0"/>
            </a:br>
            <a:r>
              <a:rPr lang="ar-SA" dirty="0" smtClean="0"/>
              <a:t>مذهل</a:t>
            </a:r>
            <a:br>
              <a:rPr lang="ar-SA" dirty="0" smtClean="0"/>
            </a:br>
            <a:r>
              <a:rPr lang="ar-SA" dirty="0" smtClean="0"/>
              <a:t>غيور</a:t>
            </a:r>
            <a:br>
              <a:rPr lang="ar-SA" dirty="0" smtClean="0"/>
            </a:br>
            <a:r>
              <a:rPr lang="ar-SA" dirty="0" smtClean="0"/>
              <a:t>لتعطف</a:t>
            </a:r>
            <a:br>
              <a:rPr lang="ar-SA" dirty="0" smtClean="0"/>
            </a:br>
            <a:r>
              <a:rPr lang="ar-SA" dirty="0" smtClean="0"/>
              <a:t>حقيقة</a:t>
            </a:r>
            <a:br>
              <a:rPr lang="ar-SA" dirty="0" smtClean="0"/>
            </a:br>
            <a:r>
              <a:rPr lang="ar-SA" dirty="0" smtClean="0"/>
              <a:t>حقائق</a:t>
            </a:r>
            <a:br>
              <a:rPr lang="ar-SA" dirty="0" smtClean="0"/>
            </a:br>
            <a:r>
              <a:rPr lang="ar-SA" dirty="0" smtClean="0"/>
              <a:t>ساخر</a:t>
            </a:r>
            <a:br>
              <a:rPr lang="ar-SA" dirty="0" smtClean="0"/>
            </a:br>
            <a:r>
              <a:rPr lang="ar-SA" dirty="0" smtClean="0"/>
              <a:t>قبول</a:t>
            </a:r>
            <a:br>
              <a:rPr lang="ar-SA" dirty="0" smtClean="0"/>
            </a:br>
            <a:r>
              <a:rPr lang="ar-SA" dirty="0" smtClean="0"/>
              <a:t>تجاهل</a:t>
            </a:r>
          </a:p>
          <a:p>
            <a:r>
              <a:rPr lang="ar-SA" dirty="0" smtClean="0"/>
              <a:t>شعار</a:t>
            </a:r>
          </a:p>
          <a:p>
            <a:endParaRPr lang="ar-SA" dirty="0"/>
          </a:p>
        </p:txBody>
      </p:sp>
    </p:spTree>
  </p:cSld>
  <p:clrMapOvr>
    <a:masterClrMapping/>
  </p:clrMapOvr>
  <p:transition spd="med">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500174"/>
            <a:ext cx="4040188" cy="5072098"/>
          </a:xfrm>
        </p:spPr>
        <p:txBody>
          <a:bodyPr>
            <a:normAutofit/>
          </a:bodyPr>
          <a:lstStyle/>
          <a:p>
            <a:pPr algn="l" rtl="0"/>
            <a:r>
              <a:rPr lang="en-US" b="1" dirty="0" smtClean="0"/>
              <a:t>Summarizing</a:t>
            </a:r>
            <a:endParaRPr lang="en-US" dirty="0" smtClean="0"/>
          </a:p>
          <a:p>
            <a:pPr algn="l" rtl="0"/>
            <a:r>
              <a:rPr lang="en-US" dirty="0" smtClean="0"/>
              <a:t>To sum up,</a:t>
            </a:r>
            <a:br>
              <a:rPr lang="en-US" dirty="0" smtClean="0"/>
            </a:br>
            <a:r>
              <a:rPr lang="en-US" dirty="0" smtClean="0"/>
              <a:t>In conclusion,</a:t>
            </a:r>
            <a:br>
              <a:rPr lang="en-US" dirty="0" smtClean="0"/>
            </a:br>
            <a:r>
              <a:rPr lang="en-US" dirty="0" smtClean="0"/>
              <a:t>In summary,</a:t>
            </a:r>
            <a:br>
              <a:rPr lang="en-US" dirty="0" smtClean="0"/>
            </a:br>
            <a:r>
              <a:rPr lang="en-US" dirty="0" smtClean="0"/>
              <a:t>All things considered, </a:t>
            </a:r>
          </a:p>
          <a:p>
            <a:pPr algn="l" rtl="0"/>
            <a:r>
              <a:rPr lang="en-US" b="1" dirty="0" smtClean="0"/>
              <a:t>Expressing Your Opinion</a:t>
            </a:r>
            <a:endParaRPr lang="en-US" dirty="0" smtClean="0"/>
          </a:p>
          <a:p>
            <a:pPr algn="l" rtl="0"/>
            <a:r>
              <a:rPr lang="en-US" dirty="0" smtClean="0"/>
              <a:t>In my opinion,</a:t>
            </a:r>
            <a:br>
              <a:rPr lang="en-US" dirty="0" smtClean="0"/>
            </a:br>
            <a:r>
              <a:rPr lang="en-US" dirty="0" smtClean="0"/>
              <a:t>I feel / think that ...</a:t>
            </a:r>
            <a:br>
              <a:rPr lang="en-US" dirty="0" smtClean="0"/>
            </a:br>
            <a:r>
              <a:rPr lang="en-US" dirty="0" smtClean="0"/>
              <a:t>Personally, </a:t>
            </a:r>
          </a:p>
          <a:p>
            <a:endParaRPr lang="ar-SA" dirty="0"/>
          </a:p>
        </p:txBody>
      </p:sp>
      <p:sp>
        <p:nvSpPr>
          <p:cNvPr id="6" name="Content Placeholder 5"/>
          <p:cNvSpPr>
            <a:spLocks noGrp="1"/>
          </p:cNvSpPr>
          <p:nvPr>
            <p:ph sz="quarter" idx="4"/>
          </p:nvPr>
        </p:nvSpPr>
        <p:spPr>
          <a:xfrm>
            <a:off x="4645025" y="1500174"/>
            <a:ext cx="4041775" cy="5072098"/>
          </a:xfrm>
        </p:spPr>
        <p:txBody>
          <a:bodyPr>
            <a:normAutofit/>
          </a:bodyPr>
          <a:lstStyle/>
          <a:p>
            <a:r>
              <a:rPr lang="ar-SA" dirty="0" smtClean="0"/>
              <a:t>وخلاصة القول ،</a:t>
            </a:r>
          </a:p>
          <a:p>
            <a:r>
              <a:rPr lang="ar-SA" dirty="0" smtClean="0"/>
              <a:t> ختاما ،</a:t>
            </a:r>
          </a:p>
          <a:p>
            <a:r>
              <a:rPr lang="ar-SA" dirty="0" smtClean="0"/>
              <a:t>وباختصار </a:t>
            </a:r>
          </a:p>
          <a:p>
            <a:r>
              <a:rPr lang="ar-SA" dirty="0" smtClean="0"/>
              <a:t>كل الأمور في الاعتبار،</a:t>
            </a:r>
            <a:br>
              <a:rPr lang="ar-SA" dirty="0" smtClean="0"/>
            </a:br>
            <a:r>
              <a:rPr lang="ar-SA" dirty="0" smtClean="0"/>
              <a:t>التعبير عن رأيك</a:t>
            </a:r>
            <a:br>
              <a:rPr lang="ar-SA" dirty="0" smtClean="0"/>
            </a:br>
            <a:r>
              <a:rPr lang="ar-SA" dirty="0" smtClean="0"/>
              <a:t>في رأيي،</a:t>
            </a:r>
          </a:p>
          <a:p>
            <a:r>
              <a:rPr lang="ar-SA" dirty="0" smtClean="0"/>
              <a:t> وأنا أشعر / أعتقد أن... </a:t>
            </a:r>
          </a:p>
          <a:p>
            <a:r>
              <a:rPr lang="ar-SA" dirty="0" smtClean="0"/>
              <a:t>شخصيا ،</a:t>
            </a:r>
            <a:br>
              <a:rPr lang="ar-SA" dirty="0" smtClean="0"/>
            </a:br>
            <a:endParaRPr lang="ar-SA" dirty="0"/>
          </a:p>
        </p:txBody>
      </p:sp>
    </p:spTree>
  </p:cSld>
  <p:clrMapOvr>
    <a:masterClrMapping/>
  </p:clrMapOvr>
  <p:transition spd="med">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196753"/>
            <a:ext cx="4040188" cy="4248472"/>
          </a:xfrm>
        </p:spPr>
        <p:txBody>
          <a:bodyPr>
            <a:normAutofit fontScale="92500" lnSpcReduction="20000"/>
          </a:bodyPr>
          <a:lstStyle/>
          <a:p>
            <a:pPr algn="l" rtl="0"/>
            <a:r>
              <a:rPr lang="en-US" dirty="0" smtClean="0"/>
              <a:t>What is more,</a:t>
            </a:r>
            <a:br>
              <a:rPr lang="en-US" dirty="0" smtClean="0"/>
            </a:br>
            <a:r>
              <a:rPr lang="en-US" dirty="0" smtClean="0"/>
              <a:t>In addition to ..., the ...</a:t>
            </a:r>
            <a:br>
              <a:rPr lang="en-US" dirty="0" smtClean="0"/>
            </a:br>
            <a:r>
              <a:rPr lang="en-US" dirty="0" smtClean="0"/>
              <a:t>Further, </a:t>
            </a:r>
            <a:br>
              <a:rPr lang="en-US" dirty="0" smtClean="0"/>
            </a:br>
            <a:r>
              <a:rPr lang="en-US" dirty="0" smtClean="0"/>
              <a:t>Not only will ..., but ... will also ...</a:t>
            </a:r>
          </a:p>
          <a:p>
            <a:pPr algn="l" rtl="0"/>
            <a:r>
              <a:rPr lang="en-US" b="1" dirty="0" smtClean="0"/>
              <a:t>Showing Contrast</a:t>
            </a:r>
            <a:endParaRPr lang="en-US" dirty="0" smtClean="0"/>
          </a:p>
          <a:p>
            <a:pPr algn="l" rtl="0"/>
            <a:r>
              <a:rPr lang="en-US" dirty="0" smtClean="0"/>
              <a:t>However,</a:t>
            </a:r>
            <a:br>
              <a:rPr lang="en-US" dirty="0" smtClean="0"/>
            </a:br>
            <a:r>
              <a:rPr lang="en-US" dirty="0" smtClean="0"/>
              <a:t>On the other hand,</a:t>
            </a:r>
            <a:br>
              <a:rPr lang="en-US" dirty="0" smtClean="0"/>
            </a:br>
            <a:r>
              <a:rPr lang="en-US" dirty="0" smtClean="0"/>
              <a:t>Although ....., </a:t>
            </a:r>
            <a:br>
              <a:rPr lang="en-US" dirty="0" smtClean="0"/>
            </a:br>
            <a:r>
              <a:rPr lang="en-US" dirty="0" smtClean="0"/>
              <a:t>Unfortunately, </a:t>
            </a:r>
          </a:p>
          <a:p>
            <a:pPr algn="l" rtl="0"/>
            <a:r>
              <a:rPr lang="en-US" b="1" dirty="0" smtClean="0"/>
              <a:t>Ordering</a:t>
            </a:r>
            <a:endParaRPr lang="en-US" dirty="0" smtClean="0"/>
          </a:p>
          <a:p>
            <a:pPr algn="l" rtl="0"/>
            <a:r>
              <a:rPr lang="en-US" dirty="0" smtClean="0"/>
              <a:t>First of all,</a:t>
            </a:r>
            <a:br>
              <a:rPr lang="en-US" dirty="0" smtClean="0"/>
            </a:br>
            <a:r>
              <a:rPr lang="en-US" dirty="0" smtClean="0"/>
              <a:t>Then</a:t>
            </a:r>
            <a:endParaRPr lang="ar-SA" dirty="0"/>
          </a:p>
        </p:txBody>
      </p:sp>
      <p:sp>
        <p:nvSpPr>
          <p:cNvPr id="6" name="Content Placeholder 5"/>
          <p:cNvSpPr>
            <a:spLocks noGrp="1"/>
          </p:cNvSpPr>
          <p:nvPr>
            <p:ph sz="quarter" idx="4"/>
          </p:nvPr>
        </p:nvSpPr>
        <p:spPr>
          <a:xfrm>
            <a:off x="4645025" y="1268760"/>
            <a:ext cx="4041775" cy="4857403"/>
          </a:xfrm>
        </p:spPr>
        <p:txBody>
          <a:bodyPr/>
          <a:lstStyle/>
          <a:p>
            <a:r>
              <a:rPr lang="ar-SA" dirty="0" smtClean="0"/>
              <a:t>ما هو أكثر من ذلك ، بالإضافة إلى...، و... كذلك ، ليس فقط سوف... ولكن... وسيتم أيضا...</a:t>
            </a:r>
            <a:br>
              <a:rPr lang="ar-SA" dirty="0" smtClean="0"/>
            </a:br>
            <a:r>
              <a:rPr lang="ar-SA" dirty="0" smtClean="0"/>
              <a:t>يظهر التباين</a:t>
            </a:r>
            <a:br>
              <a:rPr lang="ar-SA" dirty="0" smtClean="0"/>
            </a:br>
            <a:r>
              <a:rPr lang="ar-SA" dirty="0" smtClean="0"/>
              <a:t>ومع ذلك ، ومن ناحية أخرى ، على الرغم من أن.....، للأسف ،</a:t>
            </a:r>
            <a:br>
              <a:rPr lang="ar-SA" dirty="0" smtClean="0"/>
            </a:br>
            <a:r>
              <a:rPr lang="ar-SA" dirty="0" smtClean="0"/>
              <a:t>يأمر</a:t>
            </a:r>
            <a:br>
              <a:rPr lang="ar-SA" dirty="0" smtClean="0"/>
            </a:br>
            <a:r>
              <a:rPr lang="ar-SA" dirty="0" smtClean="0"/>
              <a:t>بادئ ذي بدء ، ثم</a:t>
            </a:r>
          </a:p>
          <a:p>
            <a:endParaRPr lang="ar-SA" dirty="0"/>
          </a:p>
        </p:txBody>
      </p:sp>
    </p:spTree>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1.Cohesion</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l" rtl="0"/>
            <a:r>
              <a:rPr lang="en-US" sz="2800" dirty="0" smtClean="0">
                <a:cs typeface="+mj-cs"/>
              </a:rPr>
              <a:t>For example, the verse </a:t>
            </a:r>
            <a:r>
              <a:rPr lang="ar-SA" sz="2800" dirty="0" smtClean="0"/>
              <a:t/>
            </a:r>
            <a:br>
              <a:rPr lang="ar-SA" sz="2800" dirty="0" smtClean="0"/>
            </a:br>
            <a:r>
              <a:rPr lang="en-US" sz="2800" dirty="0" smtClean="0"/>
              <a:t>  </a:t>
            </a:r>
          </a:p>
          <a:p>
            <a:pPr algn="l" rtl="0"/>
            <a:r>
              <a:rPr lang="ar-SA" sz="2800" b="1" dirty="0" smtClean="0">
                <a:solidFill>
                  <a:srgbClr val="FF0000"/>
                </a:solidFill>
                <a:cs typeface="+mj-cs"/>
              </a:rPr>
              <a:t>فَ</a:t>
            </a:r>
            <a:r>
              <a:rPr lang="ar-SA" sz="2800" b="1" dirty="0" smtClean="0">
                <a:cs typeface="+mj-cs"/>
              </a:rPr>
              <a:t>أَخَذَتْهُمُ الرَّجْفَةُ فَأَصْبَحُواْ فِي دَارِهِمْ جَاثِمِين</a:t>
            </a:r>
            <a:r>
              <a:rPr lang="ar-SA" sz="2800" dirty="0" smtClean="0">
                <a:cs typeface="+mj-cs"/>
              </a:rPr>
              <a:t>َ</a:t>
            </a:r>
            <a:endParaRPr lang="en-US" sz="2800" dirty="0" smtClean="0">
              <a:cs typeface="+mj-cs"/>
            </a:endParaRPr>
          </a:p>
          <a:p>
            <a:pPr algn="l" rtl="0">
              <a:buNone/>
            </a:pPr>
            <a:r>
              <a:rPr lang="en-US" sz="2800" dirty="0" smtClean="0">
                <a:cs typeface="+mj-cs"/>
              </a:rPr>
              <a:t>	is rendered by Ali as “</a:t>
            </a:r>
            <a:r>
              <a:rPr lang="en-US" sz="2800" b="1" dirty="0" smtClean="0">
                <a:solidFill>
                  <a:srgbClr val="FF0000"/>
                </a:solidFill>
                <a:cs typeface="+mj-cs"/>
              </a:rPr>
              <a:t>But</a:t>
            </a:r>
            <a:r>
              <a:rPr lang="en-US" sz="2800" dirty="0" smtClean="0">
                <a:cs typeface="+mj-cs"/>
              </a:rPr>
              <a:t> the earthquake took them unawares and they lay prostrate in their homes before the morning!”(</a:t>
            </a:r>
            <a:r>
              <a:rPr lang="en-US" sz="2800" dirty="0" smtClean="0">
                <a:solidFill>
                  <a:srgbClr val="FF0000"/>
                </a:solidFill>
                <a:cs typeface="+mj-cs"/>
              </a:rPr>
              <a:t> </a:t>
            </a:r>
            <a:r>
              <a:rPr lang="en-US" sz="2800" dirty="0" smtClean="0"/>
              <a:t>7:91)</a:t>
            </a:r>
            <a:r>
              <a:rPr lang="en-US" sz="2800" dirty="0" smtClean="0">
                <a:cs typeface="+mj-cs"/>
              </a:rPr>
              <a:t>The conjunctive “</a:t>
            </a:r>
            <a:r>
              <a:rPr lang="en-US" sz="2800" i="1" dirty="0" smtClean="0">
                <a:cs typeface="+mj-cs"/>
              </a:rPr>
              <a:t>fa”</a:t>
            </a:r>
            <a:r>
              <a:rPr lang="en-US" sz="2800" dirty="0" smtClean="0">
                <a:cs typeface="+mj-cs"/>
              </a:rPr>
              <a:t> in this context signals a causal reasoning.</a:t>
            </a:r>
            <a:r>
              <a:rPr lang="en-US" sz="2800" dirty="0" smtClean="0"/>
              <a:t>  </a:t>
            </a:r>
            <a:endParaRPr lang="en-US" sz="2800" dirty="0"/>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pPr>
              <a:defRPr/>
            </a:pPr>
            <a:r>
              <a:rPr lang="en-US" dirty="0" smtClean="0"/>
              <a:t>Third Conference - 28-30 December, 2009</a:t>
            </a:r>
            <a:endParaRPr lang="ar-SA" dirty="0"/>
          </a:p>
        </p:txBody>
      </p:sp>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411807"/>
          </a:xfrm>
        </p:spPr>
        <p:txBody>
          <a:bodyPr/>
          <a:lstStyle/>
          <a:p>
            <a:pPr algn="l" rtl="0"/>
            <a:r>
              <a:rPr lang="en-US" sz="2800" dirty="0" smtClean="0"/>
              <a:t>The nonbelievers’ rejection of Allah’s Message, led to their destruction.</a:t>
            </a:r>
          </a:p>
          <a:p>
            <a:pPr marL="0" indent="0" algn="l" rtl="0">
              <a:buNone/>
            </a:pPr>
            <a:r>
              <a:rPr lang="en-US" sz="2800" dirty="0" smtClean="0"/>
              <a:t> </a:t>
            </a:r>
          </a:p>
          <a:p>
            <a:pPr algn="l" rtl="0"/>
            <a:r>
              <a:rPr lang="en-US" sz="2800" dirty="0" smtClean="0"/>
              <a:t>The accurate rendering of this conjunction would be “</a:t>
            </a:r>
            <a:r>
              <a:rPr lang="en-US" sz="2800" b="1" dirty="0" smtClean="0">
                <a:solidFill>
                  <a:srgbClr val="FF0000"/>
                </a:solidFill>
              </a:rPr>
              <a:t>So</a:t>
            </a:r>
            <a:r>
              <a:rPr lang="en-US" sz="2800" dirty="0" smtClean="0"/>
              <a:t> the earthquake seized them and they lay (dead), prostrate in their homes” (Hilali </a:t>
            </a:r>
            <a:r>
              <a:rPr lang="ar-SA" sz="2800" dirty="0" smtClean="0"/>
              <a:t>and </a:t>
            </a:r>
            <a:r>
              <a:rPr lang="en-US" sz="2800" dirty="0" smtClean="0"/>
              <a:t>Khan) . </a:t>
            </a:r>
          </a:p>
          <a:p>
            <a:pPr marL="0" indent="0" algn="l" rtl="0">
              <a:buNone/>
            </a:pPr>
            <a:endParaRPr lang="en-US" sz="2800" dirty="0" smtClean="0"/>
          </a:p>
          <a:p>
            <a:pPr algn="l" rtl="0"/>
            <a:r>
              <a:rPr lang="en-US" sz="2800" dirty="0" smtClean="0"/>
              <a:t>The misinterpretation of the logical meaning of this connectives can significantly alter the process of </a:t>
            </a:r>
            <a:r>
              <a:rPr lang="en-US" sz="2800" dirty="0" smtClean="0">
                <a:solidFill>
                  <a:srgbClr val="FF0000"/>
                </a:solidFill>
              </a:rPr>
              <a:t>reasoning</a:t>
            </a:r>
            <a:r>
              <a:rPr lang="en-US" sz="2800" dirty="0" smtClean="0"/>
              <a:t>. </a:t>
            </a:r>
          </a:p>
          <a:p>
            <a:endParaRPr lang="en-US" sz="2800" dirty="0"/>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pPr>
              <a:defRPr/>
            </a:pPr>
            <a:r>
              <a:rPr lang="en-US" dirty="0" smtClean="0"/>
              <a:t>Third Conference - 28-30 December, 2009</a:t>
            </a:r>
            <a:endParaRPr lang="ar-SA" dirty="0"/>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2. Context</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l" rtl="0"/>
            <a:r>
              <a:rPr lang="en-US" sz="2800" dirty="0" smtClean="0"/>
              <a:t>Including a note to clarify the context is very important for the understanding of the </a:t>
            </a:r>
            <a:r>
              <a:rPr lang="en-US" sz="2800" dirty="0" smtClean="0">
                <a:solidFill>
                  <a:srgbClr val="FF0000"/>
                </a:solidFill>
              </a:rPr>
              <a:t>communicative meaning and the tone of the speech in the Qur’an</a:t>
            </a:r>
            <a:r>
              <a:rPr lang="en-US" sz="2800" dirty="0" smtClean="0"/>
              <a:t>.</a:t>
            </a:r>
          </a:p>
          <a:p>
            <a:pPr marL="0" indent="0" algn="l" rtl="0">
              <a:buNone/>
            </a:pPr>
            <a:endParaRPr lang="en-US" sz="2800" dirty="0" smtClean="0"/>
          </a:p>
          <a:p>
            <a:pPr algn="l" rtl="0"/>
            <a:r>
              <a:rPr lang="en-US" sz="2800" dirty="0" smtClean="0"/>
              <a:t>Hilali and Khan did not include any contextual information. This resulted in some meaning confusion. </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pPr>
              <a:defRPr/>
            </a:pPr>
            <a:r>
              <a:rPr lang="en-US" dirty="0" smtClean="0"/>
              <a:t>Third Conference - 28-30 December, 2009</a:t>
            </a:r>
            <a:endParaRPr lang="ar-SA" dirty="0"/>
          </a:p>
        </p:txBody>
      </p:sp>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01080" cy="1000108"/>
          </a:xfrm>
        </p:spPr>
        <p:txBody>
          <a:bodyPr/>
          <a:lstStyle/>
          <a:p>
            <a:r>
              <a:rPr lang="en-US" sz="4000" dirty="0" smtClean="0">
                <a:latin typeface="Times New Roman" pitchFamily="18" charset="0"/>
                <a:cs typeface="Times New Roman" pitchFamily="18" charset="0"/>
              </a:rPr>
              <a:t>3. Speech Acts</a:t>
            </a:r>
            <a:endParaRPr lang="en-US" sz="4000" dirty="0"/>
          </a:p>
        </p:txBody>
      </p:sp>
      <p:sp>
        <p:nvSpPr>
          <p:cNvPr id="3" name="Content Placeholder 2"/>
          <p:cNvSpPr>
            <a:spLocks noGrp="1"/>
          </p:cNvSpPr>
          <p:nvPr>
            <p:ph idx="1"/>
          </p:nvPr>
        </p:nvSpPr>
        <p:spPr>
          <a:xfrm>
            <a:off x="457200" y="785794"/>
            <a:ext cx="8229600" cy="5786478"/>
          </a:xfrm>
        </p:spPr>
        <p:txBody>
          <a:bodyPr/>
          <a:lstStyle/>
          <a:p>
            <a:pPr algn="l" rtl="0"/>
            <a:r>
              <a:rPr lang="en-US" sz="2400" dirty="0" smtClean="0"/>
              <a:t>Sometimes the illocutionary meaning is not signified in the translation.</a:t>
            </a:r>
          </a:p>
          <a:p>
            <a:pPr marL="0" indent="0" algn="l" rtl="0">
              <a:buNone/>
            </a:pPr>
            <a:endParaRPr lang="en-US" sz="2400" dirty="0" smtClean="0"/>
          </a:p>
          <a:p>
            <a:pPr algn="l" rtl="0"/>
            <a:r>
              <a:rPr lang="en-US" sz="2400" dirty="0" smtClean="0"/>
              <a:t>For example, in Jesus argumentative discourse, the warrant, </a:t>
            </a:r>
            <a:r>
              <a:rPr lang="ar-SA" sz="2400" dirty="0">
                <a:solidFill>
                  <a:srgbClr val="FF0000"/>
                </a:solidFill>
              </a:rPr>
              <a:t>قَدْ </a:t>
            </a:r>
            <a:r>
              <a:rPr lang="ar-SA" sz="2400" dirty="0"/>
              <a:t>جِئْتُكُم بِالْحِكْمَةِ وَلِأُبَيِّنَ لَكُم بَعْضَ الَّذِي تَخْتَلِفُونَ فِيه </a:t>
            </a:r>
            <a:endParaRPr lang="en-US" sz="2400" dirty="0" smtClean="0"/>
          </a:p>
          <a:p>
            <a:pPr marL="0" lvl="3" indent="0" algn="l" rtl="0">
              <a:buNone/>
            </a:pPr>
            <a:endParaRPr lang="en-US" sz="2400" dirty="0" smtClean="0"/>
          </a:p>
          <a:p>
            <a:pPr marL="0" lvl="3" indent="0" algn="l" rtl="0">
              <a:buNone/>
            </a:pPr>
            <a:r>
              <a:rPr lang="en-US" sz="2400" dirty="0" smtClean="0"/>
              <a:t>Jesus (PBUH) uses an assertive speech act to assure his people that he is Allah’s Messenger who is sent to clarify to them Allah’s Law. This assertive  qualifier </a:t>
            </a:r>
            <a:r>
              <a:rPr lang="en-US" sz="2400" b="1" i="1" dirty="0" smtClean="0">
                <a:solidFill>
                  <a:srgbClr val="FF0000"/>
                </a:solidFill>
              </a:rPr>
              <a:t>qad</a:t>
            </a:r>
            <a:r>
              <a:rPr lang="en-US" sz="2400" dirty="0" smtClean="0"/>
              <a:t> </a:t>
            </a:r>
            <a:r>
              <a:rPr lang="en-US" sz="2400" dirty="0" smtClean="0">
                <a:solidFill>
                  <a:srgbClr val="FF0000"/>
                </a:solidFill>
              </a:rPr>
              <a:t>“surely” </a:t>
            </a:r>
            <a:r>
              <a:rPr lang="en-US" sz="2400" dirty="0" smtClean="0"/>
              <a:t>which</a:t>
            </a:r>
            <a:r>
              <a:rPr lang="en-US" sz="2400" dirty="0" smtClean="0">
                <a:solidFill>
                  <a:srgbClr val="FF0000"/>
                </a:solidFill>
              </a:rPr>
              <a:t> </a:t>
            </a:r>
            <a:r>
              <a:rPr lang="en-US" sz="2400" dirty="0" smtClean="0"/>
              <a:t>signifies the illocutionary meaning of this speech act  is deleted in the two translations:</a:t>
            </a:r>
          </a:p>
          <a:p>
            <a:endParaRPr lang="en-US" sz="2400" dirty="0"/>
          </a:p>
        </p:txBody>
      </p:sp>
    </p:spTree>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42918"/>
            <a:ext cx="8858280" cy="5857916"/>
          </a:xfrm>
          <a:noFill/>
          <a:ln w="9525">
            <a:noFill/>
            <a:miter lim="800000"/>
            <a:headEnd/>
            <a:tailEnd/>
          </a:ln>
        </p:spPr>
        <p:txBody>
          <a:bodyPr vert="horz" wrap="square" lIns="91440" tIns="45720" rIns="91440" bIns="45720" numCol="1" anchor="t" anchorCtr="0" compatLnSpc="1">
            <a:prstTxWarp prst="textNoShape">
              <a:avLst/>
            </a:prstTxWarp>
          </a:bodyPr>
          <a:lstStyle/>
          <a:p>
            <a:pPr marL="342900" lvl="3" indent="-342900" algn="l" rtl="0">
              <a:lnSpc>
                <a:spcPct val="150000"/>
              </a:lnSpc>
              <a:buFont typeface="Arial" charset="0"/>
              <a:buChar char="•"/>
            </a:pPr>
            <a:r>
              <a:rPr lang="en-US" sz="2800" dirty="0" smtClean="0"/>
              <a:t>Hilali and Khan render this warrant as “</a:t>
            </a:r>
            <a:r>
              <a:rPr lang="en-US" sz="2800" dirty="0" smtClean="0">
                <a:solidFill>
                  <a:srgbClr val="FF0000"/>
                </a:solidFill>
              </a:rPr>
              <a:t>I have </a:t>
            </a:r>
            <a:r>
              <a:rPr lang="en-US" sz="2800" dirty="0" smtClean="0"/>
              <a:t>come to you with Al-Hikmah (Prophethood), and in order to make clear to you some of the (points) in that you differ, therefore fear Allah and obey me”. Ali renders it as “</a:t>
            </a:r>
            <a:r>
              <a:rPr lang="en-US" sz="2800" dirty="0" smtClean="0">
                <a:solidFill>
                  <a:srgbClr val="FF0000"/>
                </a:solidFill>
              </a:rPr>
              <a:t>Now have I </a:t>
            </a:r>
            <a:r>
              <a:rPr lang="en-US" sz="2800" dirty="0" smtClean="0"/>
              <a:t>come to you with Wisdom and in order to make clear to you some of the (points) on which ye dispute”. </a:t>
            </a:r>
            <a:endParaRPr lang="en-US" sz="2800" dirty="0"/>
          </a:p>
        </p:txBody>
      </p:sp>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500034" y="0"/>
            <a:ext cx="8229600" cy="1143000"/>
          </a:xfrm>
        </p:spPr>
        <p:txBody>
          <a:bodyPr/>
          <a:lstStyle/>
          <a:p>
            <a:r>
              <a:rPr lang="en-US" sz="4000" dirty="0" smtClean="0"/>
              <a:t>4. Voice</a:t>
            </a:r>
            <a:endParaRPr lang="en-US" sz="4000" dirty="0"/>
          </a:p>
        </p:txBody>
      </p:sp>
      <p:sp>
        <p:nvSpPr>
          <p:cNvPr id="10" name="Content Placeholder 9"/>
          <p:cNvSpPr>
            <a:spLocks noGrp="1"/>
          </p:cNvSpPr>
          <p:nvPr>
            <p:ph idx="1"/>
          </p:nvPr>
        </p:nvSpPr>
        <p:spPr>
          <a:xfrm>
            <a:off x="457200" y="1857364"/>
            <a:ext cx="8686800" cy="4268799"/>
          </a:xfrm>
        </p:spPr>
        <p:txBody>
          <a:bodyPr/>
          <a:lstStyle/>
          <a:p>
            <a:pPr>
              <a:lnSpc>
                <a:spcPct val="150000"/>
              </a:lnSpc>
            </a:pPr>
            <a:r>
              <a:rPr lang="ar-SA" sz="2800" b="1" dirty="0" smtClean="0"/>
              <a:t>رَبِّ هَبْ لِي حُكْمًا وَأَلْحِقْنِي بِالصَّالِحِينَ (26:83) وَاجْعَل لِّي لِسَانَ صِدْقٍ فِي الْآخِرِينَ (26:84) وَاجْعَلْنِي مِن وَرَثَةِ جَنَّةِ النَّعِيمِ (26:85) وَاغْفِرْ لِأَبِي إِنَّهُ كَانَ مِنَ الضَّالِّينَ (26:86) وَلَا تُخْزِنِي يَوْمَ يُبْعَثُونَ (26:87) يَوْمَ لَا يَنفَعُ مَالٌ وَلَا بَنُونَ (26:88) إِلَّا مَنْ أَتَى اللَّهَ بِقَلْبٍ سَلِيمٍ (26:89) وَأُزْلِفَتِ الْجَنَّةُ لِلْمُتَّقِينَ (26:90) وَبُرِّزَتِ الْجَحِيمُ لِلْغَاوِينَ (26:91)</a:t>
            </a:r>
            <a:endParaRPr lang="en-US" sz="2800" b="1" dirty="0" smtClean="0"/>
          </a:p>
          <a:p>
            <a:pPr>
              <a:lnSpc>
                <a:spcPct val="150000"/>
              </a:lnSpc>
              <a:buNone/>
            </a:pPr>
            <a:r>
              <a:rPr lang="ar-SA" sz="2800" b="1" dirty="0" smtClean="0"/>
              <a:t>  </a:t>
            </a:r>
            <a:endParaRPr lang="en-US" sz="2800" b="1" dirty="0" smtClean="0"/>
          </a:p>
          <a:p>
            <a:pPr algn="r">
              <a:lnSpc>
                <a:spcPct val="150000"/>
              </a:lnSpc>
              <a:buNone/>
            </a:pPr>
            <a:endParaRPr lang="en-US" sz="2800" dirty="0"/>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pPr>
              <a:defRPr/>
            </a:pPr>
            <a:r>
              <a:rPr lang="en-US" dirty="0" smtClean="0"/>
              <a:t>Third Conference - 28-30 December, 2009</a:t>
            </a:r>
            <a:endParaRPr lang="ar-SA" dirty="0"/>
          </a:p>
        </p:txBody>
      </p:sp>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8640"/>
            <a:ext cx="9144000" cy="6169318"/>
          </a:xfrm>
        </p:spPr>
        <p:txBody>
          <a:bodyPr/>
          <a:lstStyle/>
          <a:p>
            <a:pPr algn="l" rtl="0">
              <a:lnSpc>
                <a:spcPct val="150000"/>
              </a:lnSpc>
            </a:pPr>
            <a:r>
              <a:rPr lang="en-US" sz="2400" dirty="0" smtClean="0"/>
              <a:t>“O my Lord! bestow wisdom on me and join me with the righteous; Grant me honorable mention on the tongue of truth among the latest (generations); Make me one of the inheritors of the Garden of Bliss; Forgive my father for that he is among those astray; And let me not be in disgrace on the Day when (men) will be raised up. </a:t>
            </a:r>
            <a:r>
              <a:rPr lang="en-US" sz="2400" dirty="0" smtClean="0">
                <a:solidFill>
                  <a:srgbClr val="00B050"/>
                </a:solidFill>
              </a:rPr>
              <a:t>The Day whereon neither wealth nor sons will avail</a:t>
            </a:r>
            <a:r>
              <a:rPr lang="en-US" sz="2400" dirty="0" smtClean="0"/>
              <a:t>. </a:t>
            </a:r>
            <a:r>
              <a:rPr lang="en-US" sz="2400" dirty="0" smtClean="0">
                <a:solidFill>
                  <a:srgbClr val="00B050"/>
                </a:solidFill>
              </a:rPr>
              <a:t>But only he (will prosper) that brings to Allah a sound heart. </a:t>
            </a:r>
            <a:r>
              <a:rPr lang="fi-FI" sz="2400" dirty="0" smtClean="0">
                <a:solidFill>
                  <a:srgbClr val="FF0000"/>
                </a:solidFill>
              </a:rPr>
              <a:t>To the righteous, the Garden will be brought near; and to those straying in Evil; the Fire will be placed in full view” </a:t>
            </a:r>
            <a:r>
              <a:rPr lang="en-US" sz="2400" dirty="0" smtClean="0">
                <a:solidFill>
                  <a:srgbClr val="FF0000"/>
                </a:solidFill>
              </a:rPr>
              <a:t>( Ali’s Trans)</a:t>
            </a:r>
            <a:endParaRPr lang="en-US" sz="2400" dirty="0">
              <a:solidFill>
                <a:srgbClr val="FF0000"/>
              </a:solidFill>
            </a:endParaRPr>
          </a:p>
        </p:txBody>
      </p:sp>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1"/>
            <a:ext cx="9144000" cy="576064"/>
          </a:xfrm>
        </p:spPr>
        <p:txBody>
          <a:bodyPr>
            <a:noAutofit/>
          </a:bodyPr>
          <a:lstStyle/>
          <a:p>
            <a:r>
              <a:rPr lang="en-US" sz="2800" dirty="0" smtClean="0"/>
              <a:t>Translate into Arabic the following text:</a:t>
            </a:r>
            <a:endParaRPr lang="ar-SA" sz="2800" dirty="0"/>
          </a:p>
        </p:txBody>
      </p:sp>
      <p:sp>
        <p:nvSpPr>
          <p:cNvPr id="3" name="Content Placeholder 2"/>
          <p:cNvSpPr>
            <a:spLocks noGrp="1"/>
          </p:cNvSpPr>
          <p:nvPr>
            <p:ph idx="1"/>
          </p:nvPr>
        </p:nvSpPr>
        <p:spPr>
          <a:xfrm>
            <a:off x="179512" y="1052736"/>
            <a:ext cx="8964488" cy="5500464"/>
          </a:xfrm>
        </p:spPr>
        <p:txBody>
          <a:bodyPr>
            <a:normAutofit/>
          </a:bodyPr>
          <a:lstStyle/>
          <a:p>
            <a:pPr algn="l" rtl="0"/>
            <a:r>
              <a:rPr lang="en-US" sz="1400" dirty="0" smtClean="0"/>
              <a:t>Introducing a short work week may lead to both positive and negative effects on society. For workers, the advantages of shortening the work week include more free time. This will lead to stronger family relationships, as well as better physical and mental health for all. An increase in free time should lead to more service sector jobs as people find ways to enjoy their extra leisure time. What is more, companies will need to hire more workers to keep production up to past levels of a standard forty hour work week. All together, these benefits will not only improve quality of life, but also grow the economy as a whole.</a:t>
            </a:r>
          </a:p>
          <a:p>
            <a:pPr marL="0" indent="0" algn="l" rtl="0">
              <a:buNone/>
            </a:pPr>
            <a:endParaRPr lang="en-US" sz="1400" dirty="0" smtClean="0"/>
          </a:p>
          <a:p>
            <a:pPr algn="l" rtl="0"/>
            <a:r>
              <a:rPr lang="en-US" sz="1400" dirty="0" smtClean="0"/>
              <a:t>On the other hand, a shorter work week may damage the ability to compete in the global workplace. Moreover, companies may be tempted to outsource positions to countries where longer work weeks are common. Another point is that companies will need to train more workers to make up for the lost productivity hours. To sum up, companies will likely have to pay a steep price for shorter work weeks.</a:t>
            </a:r>
          </a:p>
          <a:p>
            <a:pPr marL="0" indent="0" algn="l" rtl="0">
              <a:buNone/>
            </a:pPr>
            <a:endParaRPr lang="en-US" sz="1400" dirty="0" smtClean="0"/>
          </a:p>
          <a:p>
            <a:pPr algn="l" rtl="0"/>
            <a:r>
              <a:rPr lang="en-US" sz="1400" dirty="0" smtClean="0"/>
              <a:t>In summary, it is clear that there would be a number of positive gains for individual workers if the work week were shortened. Unfortunately, this move could easily cause companies to look elsewhere for qualified staff. </a:t>
            </a:r>
          </a:p>
          <a:p>
            <a:pPr marL="0" indent="0" algn="l" rtl="0">
              <a:buNone/>
            </a:pPr>
            <a:endParaRPr lang="en-US" sz="1400" dirty="0" smtClean="0"/>
          </a:p>
          <a:p>
            <a:pPr algn="l" rtl="0"/>
            <a:r>
              <a:rPr lang="en-US" sz="1400" dirty="0"/>
              <a:t> In my opinion, the net positive gains outweigh the negative consequences of such a move towards more free time for all.</a:t>
            </a:r>
          </a:p>
          <a:p>
            <a:endParaRPr lang="ar-SA" sz="1400" dirty="0"/>
          </a:p>
          <a:p>
            <a:pPr algn="l" rtl="0"/>
            <a:endParaRPr lang="en-US" sz="1400" dirty="0" smtClean="0"/>
          </a:p>
          <a:p>
            <a:endParaRPr lang="ar-SA" sz="1400" dirty="0"/>
          </a:p>
        </p:txBody>
      </p:sp>
    </p:spTree>
  </p:cSld>
  <p:clrMapOvr>
    <a:masterClrMapping/>
  </p:clrMapOvr>
  <p:transition spd="med">
    <p:fade thruBlk="1"/>
  </p:transition>
</p:sld>
</file>

<file path=ppt/theme/theme1.xml><?xml version="1.0" encoding="utf-8"?>
<a:theme xmlns:a="http://schemas.openxmlformats.org/drawingml/2006/main" name="TS030002392">
  <a:themeElements>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2583C0"/>
        </a:lt2>
        <a:accent1>
          <a:srgbClr val="35AEE3"/>
        </a:accent1>
        <a:accent2>
          <a:srgbClr val="FCB13C"/>
        </a:accent2>
        <a:accent3>
          <a:srgbClr val="FFFFFF"/>
        </a:accent3>
        <a:accent4>
          <a:srgbClr val="404040"/>
        </a:accent4>
        <a:accent5>
          <a:srgbClr val="AED3EF"/>
        </a:accent5>
        <a:accent6>
          <a:srgbClr val="E4A035"/>
        </a:accent6>
        <a:hlink>
          <a:srgbClr val="F15F2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2583C0"/>
        </a:lt2>
        <a:accent1>
          <a:srgbClr val="2994CC"/>
        </a:accent1>
        <a:accent2>
          <a:srgbClr val="2E9FD7"/>
        </a:accent2>
        <a:accent3>
          <a:srgbClr val="FFFFFF"/>
        </a:accent3>
        <a:accent4>
          <a:srgbClr val="404040"/>
        </a:accent4>
        <a:accent5>
          <a:srgbClr val="ACC8E2"/>
        </a:accent5>
        <a:accent6>
          <a:srgbClr val="2990C3"/>
        </a:accent6>
        <a:hlink>
          <a:srgbClr val="35AEE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F15F23"/>
        </a:lt2>
        <a:accent1>
          <a:srgbClr val="F47D2B"/>
        </a:accent1>
        <a:accent2>
          <a:srgbClr val="F69230"/>
        </a:accent2>
        <a:accent3>
          <a:srgbClr val="FFFFFF"/>
        </a:accent3>
        <a:accent4>
          <a:srgbClr val="404040"/>
        </a:accent4>
        <a:accent5>
          <a:srgbClr val="F8BFAC"/>
        </a:accent5>
        <a:accent6>
          <a:srgbClr val="DF842A"/>
        </a:accent6>
        <a:hlink>
          <a:srgbClr val="FCB13C"/>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Online Homework-Assignments in an Arabization Course</Template>
  <TotalTime>226</TotalTime>
  <Words>938</Words>
  <Application>Microsoft Office PowerPoint</Application>
  <PresentationFormat>On-screen Show (4:3)</PresentationFormat>
  <Paragraphs>112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TS030002392</vt:lpstr>
      <vt:lpstr> Problems encountered in translating Argumentative texts (religious)  </vt:lpstr>
      <vt:lpstr>1.Cohesion</vt:lpstr>
      <vt:lpstr>Slide 3</vt:lpstr>
      <vt:lpstr>2. Context</vt:lpstr>
      <vt:lpstr>3. Speech Acts</vt:lpstr>
      <vt:lpstr>Slide 6</vt:lpstr>
      <vt:lpstr>4. Voice</vt:lpstr>
      <vt:lpstr>Slide 8</vt:lpstr>
      <vt:lpstr>Translate into Arabic the following text:</vt:lpstr>
      <vt:lpstr>Slide 10</vt:lpstr>
      <vt:lpstr>Words to Study</vt:lpstr>
      <vt:lpstr>Slide 12</vt:lpstr>
      <vt:lpstr>Slide 13</vt:lpstr>
      <vt:lpstr>Slide 14</vt:lpstr>
      <vt:lpstr>Slide 15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mohm</cp:lastModifiedBy>
  <cp:revision>26</cp:revision>
  <dcterms:created xsi:type="dcterms:W3CDTF">2011-11-13T22:06:49Z</dcterms:created>
  <dcterms:modified xsi:type="dcterms:W3CDTF">2014-03-01T10:23:47Z</dcterms:modified>
</cp:coreProperties>
</file>